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80" r:id="rId3"/>
    <p:sldId id="281" r:id="rId4"/>
    <p:sldId id="282" r:id="rId5"/>
    <p:sldId id="283" r:id="rId6"/>
    <p:sldId id="284" r:id="rId7"/>
    <p:sldId id="285" r:id="rId8"/>
    <p:sldId id="270" r:id="rId9"/>
    <p:sldId id="286" r:id="rId10"/>
    <p:sldId id="287" r:id="rId11"/>
    <p:sldId id="288" r:id="rId12"/>
    <p:sldId id="294" r:id="rId13"/>
    <p:sldId id="289" r:id="rId14"/>
    <p:sldId id="295" r:id="rId15"/>
    <p:sldId id="290" r:id="rId16"/>
    <p:sldId id="296" r:id="rId17"/>
    <p:sldId id="291" r:id="rId18"/>
    <p:sldId id="292" r:id="rId19"/>
    <p:sldId id="293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06"/>
    <p:restoredTop sz="94658"/>
  </p:normalViewPr>
  <p:slideViewPr>
    <p:cSldViewPr snapToGrid="0" snapToObjects="1">
      <p:cViewPr varScale="1">
        <p:scale>
          <a:sx n="73" d="100"/>
          <a:sy n="73" d="100"/>
        </p:scale>
        <p:origin x="5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9" d="100"/>
          <a:sy n="139" d="100"/>
        </p:scale>
        <p:origin x="4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DD1FB-06DF-9847-9880-D5BAE1B5970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4AA04-A98E-5747-882D-067AA1A16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29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72E8D8A-2653-6246-9C59-6AFE74877D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977" b="1109"/>
          <a:stretch/>
        </p:blipFill>
        <p:spPr>
          <a:xfrm>
            <a:off x="4354" y="3425"/>
            <a:ext cx="12205787" cy="68657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D60BE3-A857-884B-BFB8-571CE0D0B01A}"/>
              </a:ext>
            </a:extLst>
          </p:cNvPr>
          <p:cNvSpPr/>
          <p:nvPr userDrawn="1"/>
        </p:nvSpPr>
        <p:spPr>
          <a:xfrm>
            <a:off x="0" y="37701"/>
            <a:ext cx="12210141" cy="6953138"/>
          </a:xfrm>
          <a:prstGeom prst="rect">
            <a:avLst/>
          </a:prstGeom>
          <a:solidFill>
            <a:schemeClr val="accent1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E06F1-9DA6-7547-910C-3685F93F40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701838"/>
            <a:ext cx="9144000" cy="1727162"/>
          </a:xfrm>
        </p:spPr>
        <p:txBody>
          <a:bodyPr anchor="b" anchorCtr="0">
            <a:noAutofit/>
          </a:bodyPr>
          <a:lstStyle>
            <a:lvl1pPr algn="ctr">
              <a:defRPr sz="4800" b="1" i="0">
                <a:solidFill>
                  <a:schemeClr val="bg1"/>
                </a:solidFill>
                <a:latin typeface="Helen2 Bg" panose="020B060405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ADF73C-1420-3D4C-AA1E-4D058C6D8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37135"/>
            <a:ext cx="9144000" cy="102809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483DF5-188D-2D4A-977F-32D56C1B5B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70072" y="5038453"/>
            <a:ext cx="1756024" cy="5806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CC98F82-186B-5D4F-A120-5D4702AABA1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73496" y="5047575"/>
            <a:ext cx="1752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21561-936E-144E-980B-1F6B8EA17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D006F-185C-514C-B136-D46BCE84E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2CC70-8D6D-B849-90B7-830D0BA7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81674-24A0-E245-BCCF-3225C40D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5E88-490F-EA48-BC27-A9758988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82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49E9-B71D-0E4D-8399-2F160470F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3" y="13890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F71B5-508A-CB49-A14D-2BFB0A2B5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863" y="4268788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2F447C"/>
                </a:solidFill>
                <a:latin typeface="Helen2 Bg" panose="020B060405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0788D5-C6CD-A440-8C23-1D0B218F93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 flipH="1">
            <a:off x="8428743" y="3094746"/>
            <a:ext cx="6858001" cy="66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3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4318C-B81C-DF45-AA0E-30988AD4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7EE24-AD23-B944-A24A-7D1F485A8B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3525" y="1376363"/>
            <a:ext cx="51816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3B552-6436-764F-B685-053F76F21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525" y="1376363"/>
            <a:ext cx="521493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081D7D-F9D6-2A40-ABDE-050360B5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C4F84-1EA1-B14E-B53B-3DAAAB84E3C4}" type="datetime1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17904-AF44-1645-848F-776170DF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FE2C5-8392-9B43-835E-F6EF2544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6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6982A-6813-C24B-B708-C2C8854D5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1388555"/>
            <a:ext cx="5190962" cy="795272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2575C-3EAE-844D-B826-B2E3A09F4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3525" y="2212467"/>
            <a:ext cx="5190962" cy="35565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44F108-85DE-F041-899D-B0AC6C663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95937" y="1388555"/>
            <a:ext cx="5216526" cy="795272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0FFD8A-05B4-2B45-8B18-B94C4326C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95937" y="2212467"/>
            <a:ext cx="5216526" cy="35565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332F5-3942-9D42-9C33-BEDA9798B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CAD8-6487-DA47-B756-B055788A143A}" type="datetime1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5002FD-2CEB-4542-B31E-4AC32DA7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CE8B7-2398-9E4C-95D9-61EE0FA52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EA46B5E-D9D6-8A40-9C86-F294FE6B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03" y="268360"/>
            <a:ext cx="8498735" cy="9434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6142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42D5F-AE53-5642-8FFA-2F2CE6F53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F6C963-0409-9B4D-B16C-AE0477DA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4A03-041D-1A40-AAE3-9507CB640D25}" type="datetime1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FE3174-E905-CE4E-B515-9088E92F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2F475-1440-C241-952F-C18CE988E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7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82E713-351C-BF41-9D8F-B271C2EB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9388-5610-3E44-BB25-AC51A0F1E50B}" type="datetime1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6C671-A689-FE4D-AF01-8705DBB4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78233-BB75-7E44-91EF-C1CF9D564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9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F62C-1AE2-3B41-9C46-F268C4903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457200"/>
            <a:ext cx="4829683" cy="776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BD129-0979-E044-83DA-82AC538C6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4377" y="457200"/>
            <a:ext cx="5518086" cy="5311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5112F-99D0-F04B-8855-0D5E1D302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3525" y="1376363"/>
            <a:ext cx="4829683" cy="43926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ECB11F-809A-2546-916A-117715E4CA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 flipH="1">
            <a:off x="8428743" y="3094746"/>
            <a:ext cx="6858001" cy="668511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9D877B3-5A86-5C44-949C-4BF5B3F4D0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383" y="6417105"/>
            <a:ext cx="4225618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8E14A22E-0154-D84F-ACC3-91545A7C0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9286" y="6407151"/>
            <a:ext cx="369299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1" i="0">
                <a:solidFill>
                  <a:srgbClr val="2F447C"/>
                </a:solidFill>
                <a:latin typeface="Helen2 Bg Heavy" panose="020B0604050202020204" pitchFamily="34" charset="0"/>
              </a:defRPr>
            </a:lvl1pPr>
          </a:lstStyle>
          <a:p>
            <a:fld id="{BB20AD80-7B76-0748-87BC-23DBE05348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7F97D4-C111-9A40-8514-7319F6CA948B}"/>
              </a:ext>
            </a:extLst>
          </p:cNvPr>
          <p:cNvSpPr txBox="1"/>
          <p:nvPr userDrawn="1"/>
        </p:nvSpPr>
        <p:spPr>
          <a:xfrm>
            <a:off x="6244430" y="6402230"/>
            <a:ext cx="3141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0" i="0" dirty="0">
                <a:solidFill>
                  <a:schemeClr val="bg1">
                    <a:lumMod val="65000"/>
                  </a:schemeClr>
                </a:solidFill>
                <a:latin typeface="Helen2 Bg Light" panose="020B0403020202020204" pitchFamily="34" charset="77"/>
              </a:rPr>
              <a:t>София 1618, ж.к. Овча купел, бул. Монтевидео 21</a:t>
            </a:r>
            <a:endParaRPr lang="en-US" sz="1000" b="0" i="0" dirty="0">
              <a:solidFill>
                <a:schemeClr val="bg1">
                  <a:lumMod val="65000"/>
                </a:schemeClr>
              </a:solidFill>
              <a:latin typeface="Helen2 Bg Light" panose="020B0403020202020204" pitchFamily="34" charset="77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A49B150-83C5-A74F-9E7B-DF96068C2988}"/>
              </a:ext>
            </a:extLst>
          </p:cNvPr>
          <p:cNvCxnSpPr>
            <a:cxnSpLocks/>
          </p:cNvCxnSpPr>
          <p:nvPr userDrawn="1"/>
        </p:nvCxnSpPr>
        <p:spPr>
          <a:xfrm>
            <a:off x="9459077" y="6448425"/>
            <a:ext cx="0" cy="139700"/>
          </a:xfrm>
          <a:prstGeom prst="line">
            <a:avLst/>
          </a:prstGeom>
          <a:ln w="9525">
            <a:solidFill>
              <a:srgbClr val="2F44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43F9A31-3F3E-A44B-AA42-A6DB7A1FA2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525" y="6276278"/>
            <a:ext cx="971955" cy="321372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55C6E627-8EB8-8B49-95C3-F61C12A2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85766" y="6407151"/>
            <a:ext cx="793622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fld id="{1DAACBC5-5A41-F447-9D7D-0DD7F5925550}" type="datetime1">
              <a:rPr lang="en-US" smtClean="0"/>
              <a:t>11/30/2023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71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A95DA-848B-C545-8987-0FCF2AE89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800" y="457200"/>
            <a:ext cx="5554663" cy="53117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769566-5DD4-8041-9309-3EE6E12C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457200"/>
            <a:ext cx="4829683" cy="776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21ABA62-BDDA-D44D-8C83-C40FEC671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3525" y="1376363"/>
            <a:ext cx="4829683" cy="43926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961F8FC-0FE3-B246-B4C8-8BD039120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 flipH="1">
            <a:off x="8428743" y="3094746"/>
            <a:ext cx="6858001" cy="668511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0B9F36E-5537-D342-8347-ABC4BA557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383" y="6417105"/>
            <a:ext cx="4225618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1DB42151-3DCD-5F49-89FD-DD4823513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9286" y="6407151"/>
            <a:ext cx="369299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1" i="0">
                <a:solidFill>
                  <a:srgbClr val="2F447C"/>
                </a:solidFill>
                <a:latin typeface="Helen2 Bg Heavy" panose="020B0604050202020204" pitchFamily="34" charset="0"/>
              </a:defRPr>
            </a:lvl1pPr>
          </a:lstStyle>
          <a:p>
            <a:fld id="{BB20AD80-7B76-0748-87BC-23DBE05348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4744FA-A724-C742-BB32-DA18D8366BC9}"/>
              </a:ext>
            </a:extLst>
          </p:cNvPr>
          <p:cNvSpPr txBox="1"/>
          <p:nvPr userDrawn="1"/>
        </p:nvSpPr>
        <p:spPr>
          <a:xfrm>
            <a:off x="6244430" y="6402230"/>
            <a:ext cx="3141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0" i="0" dirty="0">
                <a:solidFill>
                  <a:schemeClr val="bg1">
                    <a:lumMod val="65000"/>
                  </a:schemeClr>
                </a:solidFill>
                <a:latin typeface="Helen2 Bg Light" panose="020B0403020202020204" pitchFamily="34" charset="77"/>
              </a:rPr>
              <a:t>София 1618, ж.к. Овча купел, бул. Монтевидео 21</a:t>
            </a:r>
            <a:endParaRPr lang="en-US" sz="1000" b="0" i="0" dirty="0">
              <a:solidFill>
                <a:schemeClr val="bg1">
                  <a:lumMod val="65000"/>
                </a:schemeClr>
              </a:solidFill>
              <a:latin typeface="Helen2 Bg Light" panose="020B0403020202020204" pitchFamily="34" charset="77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4C27F57-862D-174B-93D9-DEFD229F5ACC}"/>
              </a:ext>
            </a:extLst>
          </p:cNvPr>
          <p:cNvCxnSpPr>
            <a:cxnSpLocks/>
          </p:cNvCxnSpPr>
          <p:nvPr userDrawn="1"/>
        </p:nvCxnSpPr>
        <p:spPr>
          <a:xfrm>
            <a:off x="9459077" y="6448425"/>
            <a:ext cx="0" cy="139700"/>
          </a:xfrm>
          <a:prstGeom prst="line">
            <a:avLst/>
          </a:prstGeom>
          <a:ln w="9525">
            <a:solidFill>
              <a:srgbClr val="2F44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E92646E5-87F3-0B4E-B663-C71527E8F2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525" y="6276278"/>
            <a:ext cx="971955" cy="321372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334A742-2791-7F49-91A4-D4E35FAB67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85766" y="6407151"/>
            <a:ext cx="793622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fld id="{1DAACBC5-5A41-F447-9D7D-0DD7F5925550}" type="datetime1">
              <a:rPr lang="en-US" smtClean="0"/>
              <a:t>11/30/2023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7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C8B60-BB6B-6F46-8B0A-EAC9ABD87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D863D-8130-A44A-A249-ADD9749E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178-3335-3343-9254-DCBD382B33F8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5F1F-5A40-C44F-A143-3368E7E8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22B50-F18E-9E4E-993A-1D632DB92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C8D89BB-9BA8-3B45-8D19-3BB5617B9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03" y="268360"/>
            <a:ext cx="8498735" cy="9434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19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DCEC34-0DA2-1547-AB47-CCC8834EF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087563" cy="5403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DD5C51-3EBF-C446-8E5A-7E0A4AA8A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403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79BC85-378B-DE4F-BFE4-9E690501B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 flipH="1">
            <a:off x="8428743" y="3094746"/>
            <a:ext cx="6858001" cy="668511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C4E86B1-3614-D248-BE8E-5CA16A8AF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383" y="6417105"/>
            <a:ext cx="4225618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A61E5896-2205-B443-8CEC-E1E51492A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9286" y="6407151"/>
            <a:ext cx="369299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1" i="0">
                <a:solidFill>
                  <a:srgbClr val="2F447C"/>
                </a:solidFill>
                <a:latin typeface="Helen2 Bg Heavy" panose="020B0604050202020204" pitchFamily="34" charset="0"/>
              </a:defRPr>
            </a:lvl1pPr>
          </a:lstStyle>
          <a:p>
            <a:fld id="{BB20AD80-7B76-0748-87BC-23DBE05348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C12DA8-75A9-EE4E-836B-F64A207CCF95}"/>
              </a:ext>
            </a:extLst>
          </p:cNvPr>
          <p:cNvSpPr txBox="1"/>
          <p:nvPr userDrawn="1"/>
        </p:nvSpPr>
        <p:spPr>
          <a:xfrm>
            <a:off x="6244430" y="6402230"/>
            <a:ext cx="3141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0" i="0" dirty="0">
                <a:solidFill>
                  <a:schemeClr val="bg1">
                    <a:lumMod val="65000"/>
                  </a:schemeClr>
                </a:solidFill>
                <a:latin typeface="Helen2 Bg Light" panose="020B0403020202020204" pitchFamily="34" charset="77"/>
              </a:rPr>
              <a:t>София 1618, ж.к. Овча купел, бул. Монтевидео 21</a:t>
            </a:r>
            <a:endParaRPr lang="en-US" sz="1000" b="0" i="0" dirty="0">
              <a:solidFill>
                <a:schemeClr val="bg1">
                  <a:lumMod val="65000"/>
                </a:schemeClr>
              </a:solidFill>
              <a:latin typeface="Helen2 Bg Light" panose="020B0403020202020204" pitchFamily="34" charset="77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B36EAEF-D9F3-DC4E-916E-87A43C966C82}"/>
              </a:ext>
            </a:extLst>
          </p:cNvPr>
          <p:cNvCxnSpPr>
            <a:cxnSpLocks/>
          </p:cNvCxnSpPr>
          <p:nvPr userDrawn="1"/>
        </p:nvCxnSpPr>
        <p:spPr>
          <a:xfrm>
            <a:off x="9459077" y="6448425"/>
            <a:ext cx="0" cy="139700"/>
          </a:xfrm>
          <a:prstGeom prst="line">
            <a:avLst/>
          </a:prstGeom>
          <a:ln w="9525">
            <a:solidFill>
              <a:srgbClr val="2F44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CE1C0EF-9CC3-534E-9B87-EB4B09D3D3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525" y="6276278"/>
            <a:ext cx="971955" cy="321372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4ED04C7-9BE4-744F-93A0-8DFCF0D82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5766" y="6407151"/>
            <a:ext cx="793622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fld id="{1DAACBC5-5A41-F447-9D7D-0DD7F5925550}" type="datetime1">
              <a:rPr lang="en-US" smtClean="0"/>
              <a:t>11/30/2023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666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B09EF-19B4-AC44-8F37-C9A49504E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03" y="268360"/>
            <a:ext cx="8498735" cy="9434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FC301-34C4-FA4E-8B1A-EF45718BA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403" y="1385067"/>
            <a:ext cx="10540060" cy="4383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70527-7626-B44E-8CB4-59DA151779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5766" y="6407151"/>
            <a:ext cx="793622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fld id="{1DAACBC5-5A41-F447-9D7D-0DD7F5925550}" type="datetime1">
              <a:rPr lang="en-US" smtClean="0"/>
              <a:t>11/30/2023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3F104-341B-3B47-AE79-6EEE0FB80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27146" y="6417105"/>
            <a:ext cx="4225618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Helen2 Bg Light" panose="020B0403020202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5DF6E-1803-984B-ADA8-856CB83F3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9286" y="6407151"/>
            <a:ext cx="369299" cy="2413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 b="1" i="0">
                <a:solidFill>
                  <a:srgbClr val="2F447C"/>
                </a:solidFill>
                <a:latin typeface="Helen2 Bg Heavy" panose="020B0604050202020204" pitchFamily="34" charset="0"/>
              </a:defRPr>
            </a:lvl1pPr>
          </a:lstStyle>
          <a:p>
            <a:fld id="{BB20AD80-7B76-0748-87BC-23DBE05348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BE5507-239B-3E4E-A8D9-31E5366224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63525" y="6276278"/>
            <a:ext cx="971955" cy="3213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222F2F-8B62-814F-AF28-952CBBB0E7D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 rot="16200000" flipH="1">
            <a:off x="8428743" y="3094746"/>
            <a:ext cx="6858001" cy="6685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542F3A-E39E-6F4C-9E50-BD89D42AC5DB}"/>
              </a:ext>
            </a:extLst>
          </p:cNvPr>
          <p:cNvSpPr txBox="1"/>
          <p:nvPr userDrawn="1"/>
        </p:nvSpPr>
        <p:spPr>
          <a:xfrm>
            <a:off x="6244430" y="6402230"/>
            <a:ext cx="3141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0" i="0" dirty="0">
                <a:solidFill>
                  <a:schemeClr val="bg1">
                    <a:lumMod val="65000"/>
                  </a:schemeClr>
                </a:solidFill>
                <a:latin typeface="Helen2 Bg Light" panose="020B0403020202020204" pitchFamily="34" charset="77"/>
              </a:rPr>
              <a:t>София 1618, ж.к. Овча купел, бул. Монтевидео 21</a:t>
            </a:r>
            <a:endParaRPr lang="en-US" sz="1000" b="0" i="0" dirty="0">
              <a:solidFill>
                <a:schemeClr val="bg1">
                  <a:lumMod val="65000"/>
                </a:schemeClr>
              </a:solidFill>
              <a:latin typeface="Helen2 Bg Light" panose="020B0403020202020204" pitchFamily="34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D28EEB-7D6E-D84C-ABA9-91FC4761CD6A}"/>
              </a:ext>
            </a:extLst>
          </p:cNvPr>
          <p:cNvCxnSpPr>
            <a:cxnSpLocks/>
          </p:cNvCxnSpPr>
          <p:nvPr userDrawn="1"/>
        </p:nvCxnSpPr>
        <p:spPr>
          <a:xfrm>
            <a:off x="9459077" y="6448425"/>
            <a:ext cx="0" cy="139700"/>
          </a:xfrm>
          <a:prstGeom prst="line">
            <a:avLst/>
          </a:prstGeom>
          <a:ln w="9525">
            <a:solidFill>
              <a:srgbClr val="2F44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AE57B6D-EC8B-814F-B12C-109F05E17ED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213763" y="326894"/>
            <a:ext cx="586708" cy="10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6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2F447C"/>
          </a:solidFill>
          <a:latin typeface="Helen2 Bg Light" panose="020B0403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rgbClr val="2F447C"/>
          </a:solidFill>
          <a:latin typeface="Helen2 Bg" panose="020B060405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2F447C"/>
          </a:solidFill>
          <a:latin typeface="Helen2 Bg Medium" panose="020B060405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rgbClr val="2F447C"/>
          </a:solidFill>
          <a:latin typeface="Helen2 Bg" panose="020B060405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i="0" kern="1200">
          <a:solidFill>
            <a:srgbClr val="2F447C"/>
          </a:solidFill>
          <a:latin typeface="Helen2 Bg Heavy" panose="020B060405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i="0" kern="1200">
          <a:solidFill>
            <a:srgbClr val="2F447C"/>
          </a:solidFill>
          <a:latin typeface="Helen2 Bg Heavy" panose="020B060405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75" userDrawn="1">
          <p15:clr>
            <a:srgbClr val="F26B43"/>
          </p15:clr>
        </p15:guide>
        <p15:guide id="3" orient="horz" pos="4156" userDrawn="1">
          <p15:clr>
            <a:srgbClr val="F26B43"/>
          </p15:clr>
        </p15:guide>
        <p15:guide id="4" pos="166" userDrawn="1">
          <p15:clr>
            <a:srgbClr val="F26B43"/>
          </p15:clr>
        </p15:guide>
        <p15:guide id="5" pos="7242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orient="horz" pos="777" userDrawn="1">
          <p15:clr>
            <a:srgbClr val="F26B43"/>
          </p15:clr>
        </p15:guide>
        <p15:guide id="8" orient="horz" pos="867" userDrawn="1">
          <p15:clr>
            <a:srgbClr val="F26B43"/>
          </p15:clr>
        </p15:guide>
        <p15:guide id="9" orient="horz" pos="3634" userDrawn="1">
          <p15:clr>
            <a:srgbClr val="F26B43"/>
          </p15:clr>
        </p15:guide>
        <p15:guide id="10" pos="681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ingenglish.org.uk/sites/teacheng/files/Nik_Peachey_presentation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hyperlink" Target="https://www.teachingenglish.org.uk/news-and-events/webinars/webinars-teacher-educator/artificial-intelligence-opportunities-an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szPifT9J5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f--K7FsRXve5Jfy97Cwf5DVvb5w8Wlc/edit#heading=h.5n66g9urwuql" TargetMode="External"/><Relationship Id="rId2" Type="http://schemas.openxmlformats.org/officeDocument/2006/relationships/hyperlink" Target="https://www.biographyonline.net/people/famous-10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OOLE611_first%20lines.docx" TargetMode="External"/><Relationship Id="rId5" Type="http://schemas.openxmlformats.org/officeDocument/2006/relationships/hyperlink" Target="MindYourLanguage_task.docx" TargetMode="External"/><Relationship Id="rId4" Type="http://schemas.openxmlformats.org/officeDocument/2006/relationships/hyperlink" Target="https://e-edu.nbu.bg/mod/forum/view.php?id=1258328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oole611_1.docx" TargetMode="External"/><Relationship Id="rId2" Type="http://schemas.openxmlformats.org/officeDocument/2006/relationships/hyperlink" Target="A%20POE_sequencing%20the%20story.doc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64338344/i-challenge-you" TargetMode="External"/><Relationship Id="rId2" Type="http://schemas.openxmlformats.org/officeDocument/2006/relationships/hyperlink" Target="https://wordwall.net/resource/63923036/build-your-3-minute-argu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FrenchKiss_Handout.docx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dzareva@nbu.b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2835A-8CD0-454E-83DE-B235D2246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27463"/>
            <a:ext cx="9144000" cy="2501537"/>
          </a:xfrm>
        </p:spPr>
        <p:txBody>
          <a:bodyPr/>
          <a:lstStyle/>
          <a:p>
            <a:r>
              <a:rPr lang="ru-RU" sz="4000" dirty="0"/>
              <a:t>"Gen AI: някои идеи за оценяване на умения по чужд език в условията на </a:t>
            </a:r>
            <a:r>
              <a:rPr lang="ru-RU" sz="4000" dirty="0" smtClean="0"/>
              <a:t>ИИ"</a:t>
            </a:r>
            <a:r>
              <a:rPr lang="ru-RU" sz="4000" dirty="0"/>
              <a:t/>
            </a:r>
            <a:br>
              <a:rPr lang="ru-RU" sz="40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5B630D-C887-F94C-BF81-C65A0F43D3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2651"/>
            <a:ext cx="9144000" cy="1528355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bg-BG" dirty="0" smtClean="0"/>
              <a:t>Десислава Дуриданова</a:t>
            </a:r>
          </a:p>
          <a:p>
            <a:r>
              <a:rPr lang="bg-BG" dirty="0" smtClean="0"/>
              <a:t>Симона Георгиева-Бали</a:t>
            </a:r>
          </a:p>
          <a:p>
            <a:r>
              <a:rPr lang="bg-BG" dirty="0" smtClean="0"/>
              <a:t>Вержиния Велкова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1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Ноември </a:t>
            </a:r>
            <a:r>
              <a:rPr lang="ru-RU" dirty="0"/>
              <a:t>2023 - кое е различното?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endParaRPr lang="en-US" dirty="0" smtClean="0"/>
          </a:p>
          <a:p>
            <a:pPr fontAlgn="base"/>
            <a:r>
              <a:rPr lang="ru-RU" dirty="0" smtClean="0"/>
              <a:t>ИИ </a:t>
            </a:r>
            <a:r>
              <a:rPr lang="ru-RU" dirty="0"/>
              <a:t>не е само ChatGPT: по-широк спектър от възможности</a:t>
            </a:r>
          </a:p>
          <a:p>
            <a:pPr fontAlgn="base"/>
            <a:r>
              <a:rPr lang="ru-RU" dirty="0"/>
              <a:t>по-голям опит при работата с ИИ инструменти</a:t>
            </a:r>
          </a:p>
          <a:p>
            <a:pPr fontAlgn="base"/>
            <a:r>
              <a:rPr lang="ru-RU" dirty="0"/>
              <a:t>по-смислена употреба </a:t>
            </a:r>
          </a:p>
          <a:p>
            <a:pPr fontAlgn="base"/>
            <a:r>
              <a:rPr lang="ru-RU" dirty="0"/>
              <a:t>по-добри умения за работа с ИИ - по-ясни команди и инструкции</a:t>
            </a:r>
          </a:p>
          <a:p>
            <a:pPr fontAlgn="base"/>
            <a:r>
              <a:rPr lang="ru-RU" dirty="0"/>
              <a:t>променени нагласи: не дали, а как? </a:t>
            </a:r>
          </a:p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58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03" y="268359"/>
            <a:ext cx="10125631" cy="15473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Предизвикателствата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към </a:t>
            </a:r>
            <a:r>
              <a:rPr lang="ru-RU" dirty="0"/>
              <a:t>преподавателя по чужд език</a:t>
            </a:r>
            <a:br>
              <a:rPr lang="ru-RU" dirty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(</a:t>
            </a:r>
            <a:r>
              <a:rPr lang="ru-RU" dirty="0" smtClean="0"/>
              <a:t>откровено) </a:t>
            </a:r>
            <a:r>
              <a:rPr lang="ru-RU" dirty="0"/>
              <a:t>плагиатство в задачите за писане</a:t>
            </a:r>
          </a:p>
          <a:p>
            <a:pPr fontAlgn="base"/>
            <a:r>
              <a:rPr lang="ru-RU" dirty="0"/>
              <a:t>устни презентации създадени от ИИ и “възпроизведени” от човек</a:t>
            </a:r>
          </a:p>
          <a:p>
            <a:pPr fontAlgn="base"/>
            <a:r>
              <a:rPr lang="ru-RU" dirty="0"/>
              <a:t>тестови задачи от всякакъв тип решени от ИИ</a:t>
            </a:r>
          </a:p>
          <a:p>
            <a:pPr fontAlgn="base"/>
            <a:r>
              <a:rPr lang="ru-RU" dirty="0"/>
              <a:t>……………….?  </a:t>
            </a:r>
          </a:p>
          <a:p>
            <a:pPr marL="0" indent="0">
              <a:buNone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75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Нов ли е наистина проблемът?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сайтове за писане на есета</a:t>
            </a:r>
          </a:p>
          <a:p>
            <a:r>
              <a:rPr lang="ru-RU" dirty="0"/>
              <a:t>“обади се на приятел” по време на тест</a:t>
            </a:r>
          </a:p>
          <a:p>
            <a:r>
              <a:rPr lang="ru-RU" dirty="0"/>
              <a:t>“не може да пишете 4 за домашното на мама” </a:t>
            </a:r>
          </a:p>
          <a:p>
            <a:r>
              <a:rPr lang="ru-RU" dirty="0"/>
              <a:t>………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0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Искаме ли да променим света… или поне нашия?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845344"/>
            <a:ext cx="4607934" cy="2610172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/>
              <a:t>Време ли е и има ли нужда да преосмислим обучението и оценяването, така че да влезем в крак с нуждите на 21-ви век?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/>
              <a:t>Наясно ли сме кое точно искаме да е различно и защо</a:t>
            </a:r>
            <a:r>
              <a:rPr lang="bg-BG" dirty="0" smtClean="0"/>
              <a:t>?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Как ИИ (ще) влияе на избора ни?    </a:t>
            </a:r>
          </a:p>
          <a:p>
            <a:endParaRPr lang="en-US" b="1" dirty="0"/>
          </a:p>
          <a:p>
            <a:r>
              <a:rPr lang="en-US" b="1" dirty="0" smtClean="0"/>
              <a:t>Nik </a:t>
            </a:r>
            <a:r>
              <a:rPr lang="en-US" b="1" dirty="0"/>
              <a:t>Peachey</a:t>
            </a:r>
            <a:r>
              <a:rPr lang="en-US" dirty="0"/>
              <a:t> </a:t>
            </a: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www.teachingenglish.org.uk/sites/teacheng/files/Nik_Peachey_presentation.pdf</a:t>
            </a:r>
            <a:r>
              <a:rPr lang="en-US" dirty="0" smtClean="0"/>
              <a:t> </a:t>
            </a:r>
            <a:endParaRPr lang="bg-BG" dirty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www.teachingenglish.org.uk/news-and-events/webinars/webinars-teacher-educator/artificial-intelligence-opportunities-and</a:t>
            </a:r>
            <a:r>
              <a:rPr lang="en-US" dirty="0" smtClean="0"/>
              <a:t> </a:t>
            </a:r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5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97" y="3931241"/>
            <a:ext cx="4898837" cy="214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По света и у нас – образование 4.0 </a:t>
            </a:r>
            <a:endParaRPr lang="bg-BG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313" y="1561865"/>
            <a:ext cx="5518150" cy="3793906"/>
          </a:xfr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Prof. </a:t>
            </a:r>
            <a:r>
              <a:rPr lang="en-US" dirty="0" err="1"/>
              <a:t>Mairead</a:t>
            </a:r>
            <a:r>
              <a:rPr lang="en-US" dirty="0"/>
              <a:t> </a:t>
            </a:r>
            <a:r>
              <a:rPr lang="en-US" dirty="0" err="1"/>
              <a:t>Pratschke</a:t>
            </a:r>
            <a:r>
              <a:rPr lang="en-US" dirty="0"/>
              <a:t>, Chair in Digital Education </a:t>
            </a:r>
            <a:r>
              <a:rPr lang="en-US" dirty="0" smtClean="0"/>
              <a:t>The </a:t>
            </a:r>
            <a:r>
              <a:rPr lang="en-US" dirty="0"/>
              <a:t>University of </a:t>
            </a:r>
            <a:r>
              <a:rPr lang="en-US" dirty="0" smtClean="0"/>
              <a:t>Manchester</a:t>
            </a:r>
            <a:endParaRPr lang="bg-BG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www.youtube.com/watch?v=hszPifT9J5c</a:t>
            </a:r>
            <a:r>
              <a:rPr lang="bg-BG" dirty="0" smtClean="0"/>
              <a:t> </a:t>
            </a:r>
          </a:p>
          <a:p>
            <a:r>
              <a:rPr lang="bg-BG" dirty="0" smtClean="0"/>
              <a:t>Ключови думи, на които си струва да обърнем специално внимание: 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Фокус върху студента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Персонализирано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Гъвкаво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Творческо 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В екип </a:t>
            </a:r>
          </a:p>
          <a:p>
            <a:pPr marL="285750" indent="-285750">
              <a:buFontTx/>
              <a:buChar char="-"/>
            </a:pPr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6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19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" y="222069"/>
            <a:ext cx="11048909" cy="1011419"/>
          </a:xfrm>
        </p:spPr>
        <p:txBody>
          <a:bodyPr>
            <a:noAutofit/>
          </a:bodyPr>
          <a:lstStyle/>
          <a:p>
            <a:r>
              <a:rPr lang="bg-BG" sz="3600" dirty="0"/>
              <a:t>По света и у нас – у</a:t>
            </a:r>
            <a:r>
              <a:rPr lang="bg-BG" sz="3600" dirty="0" smtClean="0"/>
              <a:t>менията </a:t>
            </a:r>
            <a:r>
              <a:rPr lang="bg-BG" sz="3600" dirty="0"/>
              <a:t>на 21-век:</a:t>
            </a:r>
            <a:br>
              <a:rPr lang="bg-BG" sz="3600" dirty="0"/>
            </a:br>
            <a:endParaRPr lang="bg-BG" sz="3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313" y="1645920"/>
            <a:ext cx="5594272" cy="360534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b="1" dirty="0" smtClean="0"/>
              <a:t>умения </a:t>
            </a:r>
            <a:r>
              <a:rPr lang="ru-RU" sz="2400" b="1" dirty="0"/>
              <a:t>за учене: </a:t>
            </a:r>
            <a:r>
              <a:rPr lang="ru-RU" sz="2400" dirty="0"/>
              <a:t>критично мислене; творческо мислене; сътрудничество; комуникация.</a:t>
            </a:r>
          </a:p>
          <a:p>
            <a:r>
              <a:rPr lang="ru-RU" sz="2400" b="1" dirty="0"/>
              <a:t>грамотност: </a:t>
            </a:r>
            <a:r>
              <a:rPr lang="ru-RU" sz="2400" dirty="0"/>
              <a:t>грамотност относно информацията и нейните носители; техническа грамотност.</a:t>
            </a:r>
          </a:p>
          <a:p>
            <a:r>
              <a:rPr lang="ru-RU" sz="2400" b="1" dirty="0"/>
              <a:t>житейски умения: </a:t>
            </a:r>
            <a:r>
              <a:rPr lang="ru-RU" sz="2400" dirty="0"/>
              <a:t>гъвкавост; инициативност; социални умения; продуктивност; лидерство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 smtClean="0"/>
              <a:t>И всичко това в условията на ИИ </a:t>
            </a:r>
            <a:r>
              <a:rPr lang="ru-RU" sz="2400" dirty="0" smtClean="0">
                <a:sym typeface="Wingdings" panose="05000000000000000000" pitchFamily="2" charset="2"/>
              </a:rPr>
              <a:t></a:t>
            </a:r>
            <a:endParaRPr lang="ru-RU" sz="2400" dirty="0"/>
          </a:p>
          <a:p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ACBC5-5A41-F447-9D7D-0DD7F5925550}" type="datetime1">
              <a:rPr lang="en-US" smtClean="0"/>
              <a:t>11/30/2023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487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000" dirty="0"/>
              <a:t>Минутка за </a:t>
            </a:r>
            <a:r>
              <a:rPr lang="bg-BG" sz="6000" dirty="0" smtClean="0"/>
              <a:t>размисъл</a:t>
            </a:r>
            <a:endParaRPr lang="bg-BG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Как се случва оценяването на студентите в курсовете по чужд език в момента? </a:t>
            </a:r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ru-RU" sz="4000" dirty="0" smtClean="0"/>
              <a:t>Каква точно информация ни дава за реалните знания и умения на студентите?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9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Оценяването в курс по английски език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Текуща оценка или оценка от изпит (писмен / писмен и устен за нива В1.2 – С2)</a:t>
            </a:r>
          </a:p>
          <a:p>
            <a:r>
              <a:rPr lang="bg-BG" dirty="0" smtClean="0"/>
              <a:t>Компоненти: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86" y="2560319"/>
            <a:ext cx="10058400" cy="384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Текущо оценяване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Предвид намесата на ИИ, кои от тези компоненти дават наистина реална представа за знания и умения на студента?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T1 </a:t>
            </a:r>
            <a:r>
              <a:rPr lang="ru-RU" dirty="0"/>
              <a:t>- Писмено изложение (от 2 до 6)</a:t>
            </a:r>
          </a:p>
          <a:p>
            <a:pPr marL="0" indent="0">
              <a:buNone/>
            </a:pPr>
            <a:r>
              <a:rPr lang="ru-RU" dirty="0"/>
              <a:t>T2 - Междинен тест (от 2 до 6)</a:t>
            </a:r>
          </a:p>
          <a:p>
            <a:pPr marL="0" indent="0">
              <a:buNone/>
            </a:pPr>
            <a:r>
              <a:rPr lang="ru-RU" dirty="0"/>
              <a:t>T3 - Устно изложение (от 2 до 6)</a:t>
            </a:r>
          </a:p>
          <a:p>
            <a:pPr marL="0" indent="0">
              <a:buNone/>
            </a:pPr>
            <a:r>
              <a:rPr lang="ru-RU" dirty="0"/>
              <a:t>T4 - Финален изпит - писмен ( за чужди езици и УМ) (от 2 до 6)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T5 - Присъствие и участие (от 2 до 6)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20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Моят експеримент - </a:t>
            </a:r>
            <a:r>
              <a:rPr lang="en-US" dirty="0" smtClean="0"/>
              <a:t>*Case study</a:t>
            </a:r>
            <a:r>
              <a:rPr lang="bg-BG" dirty="0" smtClean="0"/>
              <a:t> Деси</a:t>
            </a:r>
            <a:r>
              <a:rPr lang="en-US" dirty="0" smtClean="0"/>
              <a:t>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T1 - Писмено изложение (от 2 до 6</a:t>
            </a:r>
            <a:r>
              <a:rPr lang="ru-RU" dirty="0" smtClean="0"/>
              <a:t>) се превърна в серия творчески писмени задачи: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понякога индивидуални, понякога в група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различна </a:t>
            </a:r>
            <a:r>
              <a:rPr lang="ru-RU" dirty="0" smtClean="0"/>
              <a:t>дължина </a:t>
            </a:r>
            <a:r>
              <a:rPr lang="en-US" dirty="0" smtClean="0"/>
              <a:t>(</a:t>
            </a:r>
            <a:r>
              <a:rPr lang="bg-BG" dirty="0" smtClean="0"/>
              <a:t>между 50 и 300+ думи)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ru-RU" dirty="0" smtClean="0"/>
              <a:t>времетраене (15 – 90 минути)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з</a:t>
            </a:r>
            <a:r>
              <a:rPr lang="ru-RU" dirty="0" smtClean="0"/>
              <a:t>адължителни или не винаги за публикуване в мудъл (но задължително представени и коментирани в час)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онякога предварително планирани, или пък породени от конкретна дейност в конкретния час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</a:t>
            </a:r>
            <a:r>
              <a:rPr lang="ru-RU" dirty="0" smtClean="0"/>
              <a:t>инаги уникални и с елемент на предизвикателство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</a:t>
            </a:r>
            <a:r>
              <a:rPr lang="ru-RU" dirty="0" smtClean="0"/>
              <a:t>инаги оценявани, но не винаги това е предварително обявено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62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Някои примери: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bg-BG" dirty="0" smtClean="0"/>
              <a:t>Писане на автобиография. </a:t>
            </a:r>
          </a:p>
          <a:p>
            <a:pPr marL="0" indent="0">
              <a:buNone/>
            </a:pPr>
            <a:r>
              <a:rPr lang="en-US" sz="1700" dirty="0" smtClean="0"/>
              <a:t>1 </a:t>
            </a:r>
            <a:r>
              <a:rPr lang="en-US" sz="1700" dirty="0"/>
              <a:t>Choose a person from this list. </a:t>
            </a:r>
            <a:r>
              <a:rPr lang="en-US" sz="1700" dirty="0">
                <a:hlinkClick r:id="rId2"/>
              </a:rPr>
              <a:t>https://www.biographyonline.net/people/famous-100.html</a:t>
            </a:r>
            <a:r>
              <a:rPr lang="bg-BG" sz="1700" dirty="0"/>
              <a:t> </a:t>
            </a:r>
          </a:p>
          <a:p>
            <a:pPr marL="0" indent="0">
              <a:buNone/>
            </a:pPr>
            <a:r>
              <a:rPr lang="en-US" sz="1700" dirty="0"/>
              <a:t>2 Choose a period of life (e.g. childhood, early years, etc.) and write a short autobiography (about 300 words). It is up to you to imagine stuff or check up real events. It is up to you to choose the style for the piece - formal, informal, to be published or just notes. </a:t>
            </a:r>
          </a:p>
          <a:p>
            <a:pPr marL="0" indent="0">
              <a:buNone/>
            </a:pPr>
            <a:r>
              <a:rPr lang="en-US" sz="1700" dirty="0"/>
              <a:t>3 Add your story in </a:t>
            </a:r>
            <a:r>
              <a:rPr lang="en-US" sz="1700" dirty="0" err="1"/>
              <a:t>moodle</a:t>
            </a:r>
            <a:r>
              <a:rPr lang="en-US" sz="1700" dirty="0"/>
              <a:t> for others to read or here in one of the boxes below.  Add your names too 🙂. </a:t>
            </a:r>
            <a:r>
              <a:rPr lang="bg-BG" sz="1700" dirty="0"/>
              <a:t>– група 2, 18.10.23  </a:t>
            </a:r>
            <a:r>
              <a:rPr lang="en-US" sz="1700" dirty="0">
                <a:hlinkClick r:id="rId3"/>
              </a:rPr>
              <a:t>https://docs.google.com/document/d/1uf--K7FsRXve5Jfy97Cwf5DVvb5w8Wlc/edit#heading=h.5n66g9urwuql</a:t>
            </a:r>
            <a:r>
              <a:rPr lang="en-US" sz="1700" dirty="0"/>
              <a:t> </a:t>
            </a:r>
          </a:p>
          <a:p>
            <a:pPr marL="0" indent="0">
              <a:buNone/>
            </a:pPr>
            <a:r>
              <a:rPr lang="en-US" sz="1700" dirty="0">
                <a:hlinkClick r:id="rId4"/>
              </a:rPr>
              <a:t>https://e-edu.nbu.bg/mod/forum/view.php?id=1258328</a:t>
            </a:r>
            <a:r>
              <a:rPr lang="bg-BG" sz="1700" dirty="0"/>
              <a:t> </a:t>
            </a:r>
            <a:endParaRPr lang="bg-BG" dirty="0" smtClean="0"/>
          </a:p>
          <a:p>
            <a:r>
              <a:rPr lang="bg-BG" dirty="0" smtClean="0"/>
              <a:t>Писане на история: </a:t>
            </a:r>
            <a:r>
              <a:rPr lang="en-US" i="1" dirty="0" smtClean="0"/>
              <a:t>“I </a:t>
            </a:r>
            <a:r>
              <a:rPr lang="en-US" i="1" dirty="0"/>
              <a:t>am a stone and this is my </a:t>
            </a:r>
            <a:r>
              <a:rPr lang="en-US" i="1" dirty="0" smtClean="0"/>
              <a:t>story”. </a:t>
            </a:r>
            <a:endParaRPr lang="bg-BG" i="1" dirty="0" smtClean="0"/>
          </a:p>
          <a:p>
            <a:r>
              <a:rPr lang="bg-BG" dirty="0" smtClean="0"/>
              <a:t>Създаване на сюжет за филм, характеристика на основни герои и аргументиран подбор на актьори за съответните роли </a:t>
            </a:r>
            <a:r>
              <a:rPr lang="en-US" dirty="0" smtClean="0">
                <a:hlinkClick r:id="rId5" action="ppaction://hlinkfile"/>
              </a:rPr>
              <a:t>Mind your language series</a:t>
            </a:r>
            <a:r>
              <a:rPr lang="bg-BG" dirty="0" smtClean="0"/>
              <a:t>.  </a:t>
            </a:r>
            <a:endParaRPr lang="bg-BG" dirty="0" smtClean="0"/>
          </a:p>
          <a:p>
            <a:r>
              <a:rPr lang="bg-BG" dirty="0" smtClean="0"/>
              <a:t>Писане на пожелания за рожден ден – имахме три до тук </a:t>
            </a:r>
            <a:r>
              <a:rPr lang="bg-BG" dirty="0" smtClean="0">
                <a:sym typeface="Wingdings" panose="05000000000000000000" pitchFamily="2" charset="2"/>
              </a:rPr>
              <a:t></a:t>
            </a:r>
          </a:p>
          <a:p>
            <a:r>
              <a:rPr lang="bg-BG" dirty="0" smtClean="0">
                <a:sym typeface="Wingdings" panose="05000000000000000000" pitchFamily="2" charset="2"/>
                <a:hlinkClick r:id="rId6" action="ppaction://hlinkfile"/>
              </a:rPr>
              <a:t>Писане на разказ (или поне началото) </a:t>
            </a:r>
            <a:r>
              <a:rPr lang="bg-BG" dirty="0" smtClean="0">
                <a:sym typeface="Wingdings" panose="05000000000000000000" pitchFamily="2" charset="2"/>
              </a:rPr>
              <a:t>по зададено първо изречение. Уловката – изречението е известно начало на известна творба. След което сравнявахме с първата страница от оригиналното произведение. </a:t>
            </a:r>
            <a:endParaRPr lang="en-US" dirty="0"/>
          </a:p>
          <a:p>
            <a:endParaRPr lang="bg-BG" dirty="0" smtClean="0"/>
          </a:p>
          <a:p>
            <a:pPr marL="0" indent="0">
              <a:buNone/>
            </a:pPr>
            <a:endParaRPr lang="en-US" sz="1600" dirty="0"/>
          </a:p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5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Моят експеримент - </a:t>
            </a:r>
            <a:r>
              <a:rPr lang="en-US" dirty="0"/>
              <a:t>*Case study</a:t>
            </a:r>
            <a:r>
              <a:rPr lang="bg-BG" dirty="0"/>
              <a:t> Деси</a:t>
            </a:r>
            <a:r>
              <a:rPr lang="en-US" dirty="0"/>
              <a:t>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T2 - Междинен тест (от 2 до 6</a:t>
            </a:r>
            <a:r>
              <a:rPr lang="ru-RU" dirty="0" smtClean="0"/>
              <a:t>) плавно премина в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периодична работа с текстове: поправка/добавяне на свързващи елемементи; подредба на абзаци; словообразуване и подобни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Формална проверка на граматика чрез налични в уеб-пространството задачи – </a:t>
            </a:r>
            <a:r>
              <a:rPr lang="en-US" dirty="0" err="1" smtClean="0"/>
              <a:t>kahoot</a:t>
            </a:r>
            <a:r>
              <a:rPr lang="en-US" dirty="0" smtClean="0"/>
              <a:t>, </a:t>
            </a:r>
            <a:r>
              <a:rPr lang="en-US" dirty="0" err="1" smtClean="0"/>
              <a:t>wordwall</a:t>
            </a:r>
            <a:r>
              <a:rPr lang="bg-BG" dirty="0" smtClean="0"/>
              <a:t> и</a:t>
            </a:r>
            <a:r>
              <a:rPr lang="en-US" dirty="0" smtClean="0"/>
              <a:t> </a:t>
            </a:r>
            <a:r>
              <a:rPr lang="bg-BG" dirty="0" smtClean="0"/>
              <a:t>др.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Избирателно ползване на задачи за слушане / четене от учебната система. </a:t>
            </a:r>
            <a:endParaRPr lang="ru-RU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7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Примери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Около Хелоуин тематиката беше „страшна“. Оттам идеята да ползваме текст на </a:t>
            </a:r>
            <a:r>
              <a:rPr lang="bg-BG" dirty="0" smtClean="0">
                <a:hlinkClick r:id="rId2" action="ppaction://hlinkfile"/>
              </a:rPr>
              <a:t>Е.А. По</a:t>
            </a:r>
            <a:r>
              <a:rPr lang="bg-BG" dirty="0" smtClean="0"/>
              <a:t> за структура на текст и словообразуване.</a:t>
            </a:r>
            <a:endParaRPr lang="en-US" dirty="0" smtClean="0"/>
          </a:p>
          <a:p>
            <a:r>
              <a:rPr lang="bg-BG" dirty="0" smtClean="0"/>
              <a:t> Откриване на смислови грешки в текст </a:t>
            </a:r>
            <a:r>
              <a:rPr lang="bg-BG" dirty="0" smtClean="0">
                <a:hlinkClick r:id="rId3" action="ppaction://hlinkfile"/>
              </a:rPr>
              <a:t>създаден от ИИ</a:t>
            </a:r>
            <a:r>
              <a:rPr lang="bg-BG" dirty="0" smtClean="0"/>
              <a:t>. </a:t>
            </a:r>
            <a:endParaRPr lang="bg-BG" dirty="0" smtClean="0"/>
          </a:p>
          <a:p>
            <a:r>
              <a:rPr lang="bg-BG" dirty="0" smtClean="0"/>
              <a:t>Употреба на </a:t>
            </a:r>
            <a:r>
              <a:rPr lang="en-US" dirty="0" smtClean="0"/>
              <a:t>I wish/ would vs used to </a:t>
            </a:r>
            <a:r>
              <a:rPr lang="bg-BG" dirty="0" smtClean="0"/>
              <a:t>и др. </a:t>
            </a:r>
          </a:p>
          <a:p>
            <a:r>
              <a:rPr lang="bg-BG" dirty="0" smtClean="0"/>
              <a:t>Употреба на бъдещи времена и модални глаголи с филма </a:t>
            </a:r>
            <a:r>
              <a:rPr lang="en-US" dirty="0" smtClean="0"/>
              <a:t>Lamb to the slaughter. </a:t>
            </a:r>
            <a:endParaRPr lang="bg-BG" dirty="0" smtClean="0"/>
          </a:p>
          <a:p>
            <a:r>
              <a:rPr lang="bg-BG" dirty="0" smtClean="0"/>
              <a:t>Предстои ни структуриране на текст (може би </a:t>
            </a:r>
            <a:r>
              <a:rPr lang="bg-BG" dirty="0" smtClean="0">
                <a:sym typeface="Wingdings" panose="05000000000000000000" pitchFamily="2" charset="2"/>
              </a:rPr>
              <a:t>)</a:t>
            </a:r>
            <a:endParaRPr lang="en-US" dirty="0" smtClean="0"/>
          </a:p>
          <a:p>
            <a:endParaRPr lang="bg-BG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92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Моят експеримент - </a:t>
            </a:r>
            <a:r>
              <a:rPr lang="en-US" dirty="0"/>
              <a:t>*Case study</a:t>
            </a:r>
            <a:r>
              <a:rPr lang="bg-BG" dirty="0"/>
              <a:t> Деси</a:t>
            </a:r>
            <a:r>
              <a:rPr lang="en-US" dirty="0"/>
              <a:t>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T3 - Устно изложение (от 2 до 6</a:t>
            </a:r>
            <a:r>
              <a:rPr lang="ru-RU" dirty="0" smtClean="0"/>
              <a:t>) </a:t>
            </a:r>
          </a:p>
          <a:p>
            <a:r>
              <a:rPr lang="ru-RU" b="1" dirty="0" smtClean="0"/>
              <a:t>Формално</a:t>
            </a:r>
            <a:r>
              <a:rPr lang="ru-RU" dirty="0" smtClean="0"/>
              <a:t> е единственият елемент от ТО, за който съм обявила, че ще има отделна оценка. </a:t>
            </a:r>
            <a:r>
              <a:rPr lang="ru-RU" dirty="0" smtClean="0"/>
              <a:t>– до тук 5 брилиантни презентации и само една изцяло сътворена от ИИ и прочетена от човек. Но пък честно цитирани източници, включително ИИ.  </a:t>
            </a:r>
            <a:endParaRPr lang="ru-RU" dirty="0" smtClean="0"/>
          </a:p>
          <a:p>
            <a:r>
              <a:rPr lang="ru-RU" b="1" dirty="0" smtClean="0"/>
              <a:t>Неформално оценяване</a:t>
            </a:r>
            <a:r>
              <a:rPr lang="ru-RU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във всеки час има поне по една задача, в която има монологична реч от 2-3 минути;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ериодично правим дебати – главно по настояване на студентите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 80% от случаите говорим по тема, предложена от студентите на момента </a:t>
            </a:r>
            <a:endParaRPr lang="ru-RU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2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Някои примери: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Пак около Хелоуин гледахме </a:t>
            </a:r>
            <a:r>
              <a:rPr lang="bg-BG" dirty="0"/>
              <a:t>страшни филми – аргументиран избор с гласуване по определени от студентите критерии. </a:t>
            </a:r>
            <a:endParaRPr lang="bg-BG" dirty="0" smtClean="0"/>
          </a:p>
          <a:p>
            <a:r>
              <a:rPr lang="bg-BG" dirty="0" smtClean="0"/>
              <a:t>3-минутно аргументирано изказване по случайна тема с време за предварителна подготовка 3-4 минути: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wordwall.net/resource/63923036/build-your-3-minute-argument</a:t>
            </a:r>
            <a:r>
              <a:rPr lang="bg-BG" dirty="0" smtClean="0"/>
              <a:t> </a:t>
            </a:r>
          </a:p>
          <a:p>
            <a:r>
              <a:rPr lang="en-US" dirty="0" smtClean="0"/>
              <a:t>I challenge you – </a:t>
            </a:r>
            <a:r>
              <a:rPr lang="bg-BG" dirty="0" smtClean="0"/>
              <a:t>предизвикателство, на което трябва да отговориш след 30 секунди размисъл.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wordwall.net/resource/64338344/i-challenge-you</a:t>
            </a:r>
            <a:r>
              <a:rPr lang="bg-BG" dirty="0" smtClean="0"/>
              <a:t> </a:t>
            </a:r>
          </a:p>
          <a:p>
            <a:r>
              <a:rPr lang="bg-BG" dirty="0" smtClean="0">
                <a:hlinkClick r:id="rId4" action="ppaction://hlinkfile"/>
              </a:rPr>
              <a:t>Решаване на казус</a:t>
            </a:r>
            <a:r>
              <a:rPr lang="en-US" dirty="0" smtClean="0"/>
              <a:t>,</a:t>
            </a:r>
            <a:r>
              <a:rPr lang="bg-BG" dirty="0" smtClean="0"/>
              <a:t> възникал поради културни различия – устно в час и писмено по желание (на базата на филма </a:t>
            </a:r>
            <a:r>
              <a:rPr lang="en-US" dirty="0" smtClean="0"/>
              <a:t>French kiss). </a:t>
            </a:r>
            <a:endParaRPr lang="bg-BG" dirty="0" smtClean="0"/>
          </a:p>
          <a:p>
            <a:endParaRPr lang="bg-BG" dirty="0" smtClean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83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Моят експеримент - </a:t>
            </a:r>
            <a:r>
              <a:rPr lang="en-US" dirty="0"/>
              <a:t>*Case study</a:t>
            </a:r>
            <a:r>
              <a:rPr lang="bg-BG" dirty="0"/>
              <a:t> Деси</a:t>
            </a:r>
            <a:r>
              <a:rPr lang="en-US" dirty="0"/>
              <a:t>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T4 </a:t>
            </a:r>
            <a:r>
              <a:rPr lang="ru-RU" dirty="0"/>
              <a:t>- Финален изпит - писмен ( за чужди езици и УМ) (от 2 до 6</a:t>
            </a:r>
            <a:r>
              <a:rPr lang="ru-RU" dirty="0" smtClean="0"/>
              <a:t>) – все още нямам конкретна алтернатива (но събирам предложения </a:t>
            </a:r>
            <a:r>
              <a:rPr lang="ru-RU" dirty="0" smtClean="0">
                <a:sym typeface="Wingdings" panose="05000000000000000000" pitchFamily="2" charset="2"/>
              </a:rPr>
              <a:t>) </a:t>
            </a:r>
          </a:p>
          <a:p>
            <a:r>
              <a:rPr lang="ru-RU" dirty="0" smtClean="0">
                <a:sym typeface="Wingdings" panose="05000000000000000000" pitchFamily="2" charset="2"/>
              </a:rPr>
              <a:t>Последен шанс за тест за честност или </a:t>
            </a:r>
            <a:r>
              <a:rPr lang="bg-BG" dirty="0" smtClean="0">
                <a:sym typeface="Wingdings" panose="05000000000000000000" pitchFamily="2" charset="2"/>
              </a:rPr>
              <a:t>проверка </a:t>
            </a:r>
            <a:r>
              <a:rPr lang="ru-RU" dirty="0" smtClean="0">
                <a:sym typeface="Wingdings" panose="05000000000000000000" pitchFamily="2" charset="2"/>
              </a:rPr>
              <a:t>на </a:t>
            </a:r>
            <a:r>
              <a:rPr lang="ru-RU" dirty="0" smtClean="0">
                <a:sym typeface="Wingdings" panose="05000000000000000000" pitchFamily="2" charset="2"/>
              </a:rPr>
              <a:t>възможностите, които ИИ предлага в оценяването. </a:t>
            </a:r>
            <a:endParaRPr lang="ru-RU" dirty="0"/>
          </a:p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2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/>
              <a:t>Моят експеримент - </a:t>
            </a:r>
            <a:r>
              <a:rPr lang="en-US" dirty="0"/>
              <a:t>*Case study</a:t>
            </a:r>
            <a:r>
              <a:rPr lang="bg-BG" dirty="0"/>
              <a:t> Деси</a:t>
            </a:r>
            <a:r>
              <a:rPr lang="en-US" dirty="0"/>
              <a:t> </a:t>
            </a:r>
            <a:r>
              <a:rPr lang="bg-BG" dirty="0" smtClean="0"/>
              <a:t>: предимства и недостатъци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bg-BG" b="1" dirty="0" smtClean="0"/>
          </a:p>
          <a:p>
            <a:r>
              <a:rPr lang="bg-BG" b="1" dirty="0" smtClean="0"/>
              <a:t>Резултатите до тук: Т5 Присъствие и участие за мен придобива все по-ясни очертания и смисъл. </a:t>
            </a:r>
            <a:endParaRPr lang="bg-BG" b="1" dirty="0"/>
          </a:p>
          <a:p>
            <a:r>
              <a:rPr lang="bg-BG" b="1" dirty="0" smtClean="0"/>
              <a:t>Предимства</a:t>
            </a:r>
            <a:r>
              <a:rPr lang="bg-BG" b="1" dirty="0" smtClean="0"/>
              <a:t>: </a:t>
            </a:r>
            <a:r>
              <a:rPr lang="bg-BG" dirty="0" smtClean="0"/>
              <a:t>(почти) никога не скучаем в час; рядко се налага да ползваме услугите на </a:t>
            </a:r>
            <a:r>
              <a:rPr lang="en-US" dirty="0" err="1" smtClean="0"/>
              <a:t>ChatGPT</a:t>
            </a:r>
            <a:r>
              <a:rPr lang="en-US" dirty="0" smtClean="0"/>
              <a:t> </a:t>
            </a:r>
            <a:r>
              <a:rPr lang="bg-BG" dirty="0" smtClean="0"/>
              <a:t>и компания; „проверката на знания и умения“ е до голяма степен персонализирана и много гъвкава; графата „присъствие и участие“ за голяма група от студентите не е никак формална; </a:t>
            </a:r>
            <a:r>
              <a:rPr lang="bg-BG" dirty="0" smtClean="0"/>
              <a:t>създаваме си уютна атмосфера и сигурно място за учене и личното общуване, ангийският се ползва на 95%. </a:t>
            </a:r>
            <a:endParaRPr lang="bg-BG" dirty="0" smtClean="0"/>
          </a:p>
          <a:p>
            <a:r>
              <a:rPr lang="bg-BG" b="1" dirty="0" smtClean="0"/>
              <a:t>Недостатъци: </a:t>
            </a:r>
            <a:r>
              <a:rPr lang="bg-BG" dirty="0" smtClean="0"/>
              <a:t>необходими са ни „формални“ критерии за оценка на неформалното оценяване; </a:t>
            </a:r>
            <a:r>
              <a:rPr lang="bg-BG" dirty="0" smtClean="0"/>
              <a:t>вероятно изглежда хаотично, защото изисква </a:t>
            </a:r>
            <a:r>
              <a:rPr lang="bg-BG" dirty="0" smtClean="0"/>
              <a:t>голяма доза гъвкавост и приспособимост от страна на преподавателя, </a:t>
            </a:r>
            <a:r>
              <a:rPr lang="bg-BG" dirty="0" smtClean="0"/>
              <a:t>до голяма степен зависи от „човешкия фактор“ (характери, моментно състояние и ентусиазъм), вероятно има повече шанс на високите нива.  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14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ИИ и финалното оценяване в сесия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  <a:p>
            <a:r>
              <a:rPr lang="bg-BG" dirty="0" smtClean="0"/>
              <a:t>Задача </a:t>
            </a:r>
            <a:r>
              <a:rPr lang="bg-BG" dirty="0" smtClean="0"/>
              <a:t>с много неизвестни </a:t>
            </a:r>
            <a:r>
              <a:rPr lang="bg-BG" dirty="0" smtClean="0"/>
              <a:t>– изисква институционално решение, което да е приложимо не само за изпитите по чужд език, а по принцип. 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12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64E2-CB94-4121-B00F-449AF6980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F75AE-5E04-46A9-880B-A989C423D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bg-BG" sz="4400" dirty="0" smtClean="0"/>
          </a:p>
          <a:p>
            <a:pPr marL="0" indent="0">
              <a:buNone/>
            </a:pPr>
            <a:r>
              <a:rPr lang="bg-BG" sz="4400" dirty="0" smtClean="0"/>
              <a:t>БЛАГОДАРИМ </a:t>
            </a:r>
            <a:r>
              <a:rPr lang="bg-BG" sz="4400" dirty="0"/>
              <a:t>ЗА ВНИМАНИЕТО!</a:t>
            </a:r>
          </a:p>
          <a:p>
            <a:pPr marL="0" indent="0">
              <a:buNone/>
            </a:pPr>
            <a:r>
              <a:rPr lang="bg-BG" sz="4400" dirty="0" smtClean="0"/>
              <a:t>Време за въпроси. </a:t>
            </a:r>
          </a:p>
          <a:p>
            <a:pPr marL="0" indent="0">
              <a:buNone/>
            </a:pPr>
            <a:endParaRPr lang="en-US" sz="4400" dirty="0">
              <a:hlinkClick r:id="rId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37F0D-4BAB-4A6F-AA6C-B20AC56C7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A2028-614B-4242-9434-955C26A5DA09}" type="datetime1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F87A2-681E-429F-918E-087BA0973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B6279-5987-431D-BC6B-4C8E6C16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AD80-7B76-0748-87BC-23DBE05348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1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E246E3D-B209-7743-AA7B-0288F28D2946}" vid="{700AA354-A14B-6949-AA4B-F65CEC0AE7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NBU-PP-Template</Template>
  <TotalTime>742</TotalTime>
  <Words>1314</Words>
  <Application>Microsoft Office PowerPoint</Application>
  <PresentationFormat>Widescreen</PresentationFormat>
  <Paragraphs>161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Helen2 Bg</vt:lpstr>
      <vt:lpstr>Helen2 Bg Heavy</vt:lpstr>
      <vt:lpstr>Helen2 Bg Light</vt:lpstr>
      <vt:lpstr>Helen2 Bg Medium</vt:lpstr>
      <vt:lpstr>Arial</vt:lpstr>
      <vt:lpstr>Calibri</vt:lpstr>
      <vt:lpstr>Wingdings</vt:lpstr>
      <vt:lpstr>Office Theme</vt:lpstr>
      <vt:lpstr>"Gen AI: някои идеи за оценяване на умения по чужд език в условията на ИИ" </vt:lpstr>
      <vt:lpstr> Ноември 2023 - кое е различното? </vt:lpstr>
      <vt:lpstr>Предизвикателствата  към преподавателя по чужд език </vt:lpstr>
      <vt:lpstr>Нов ли е наистина проблемът? </vt:lpstr>
      <vt:lpstr>Искаме ли да променим света… или поне нашия? </vt:lpstr>
      <vt:lpstr>По света и у нас – образование 4.0 </vt:lpstr>
      <vt:lpstr>По света и у нас – уменията на 21-век: </vt:lpstr>
      <vt:lpstr>Минутка за размисъл</vt:lpstr>
      <vt:lpstr>Оценяването в курс по английски език</vt:lpstr>
      <vt:lpstr>Текущо оценяване</vt:lpstr>
      <vt:lpstr>Моят експеримент - *Case study Деси </vt:lpstr>
      <vt:lpstr>Някои примери: </vt:lpstr>
      <vt:lpstr>Моят експеримент - *Case study Деси </vt:lpstr>
      <vt:lpstr>Примери</vt:lpstr>
      <vt:lpstr>Моят експеримент - *Case study Деси </vt:lpstr>
      <vt:lpstr>Някои примери:</vt:lpstr>
      <vt:lpstr>Моят експеримент - *Case study Деси </vt:lpstr>
      <vt:lpstr>Моят експеримент - *Case study Деси : предимства и недостатъци</vt:lpstr>
      <vt:lpstr>ИИ и финалното оценяване в сесия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на курс по практически английски език</dc:title>
  <dc:creator>User</dc:creator>
  <cp:lastModifiedBy>Desi Duridanova</cp:lastModifiedBy>
  <cp:revision>67</cp:revision>
  <dcterms:created xsi:type="dcterms:W3CDTF">2021-03-10T10:59:02Z</dcterms:created>
  <dcterms:modified xsi:type="dcterms:W3CDTF">2023-11-30T07:26:38Z</dcterms:modified>
</cp:coreProperties>
</file>