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8" r:id="rId11"/>
    <p:sldId id="269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80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FE6E1-D42B-4186-8760-F146E6F97DC2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4BB7B-3257-4782-A84C-8966BD7318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684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BCF79-F773-D22F-EDF2-87C2F5EE1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4EDE5-F531-3C3E-8ACC-0DB5A59E2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53290-4606-9E98-F15F-C2B7B099C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FCFDA-4090-4B3D-B658-06ADC90143B0}" type="datetime3">
              <a:rPr lang="bg-BG" smtClean="0"/>
              <a:t>27/11/25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EEFDD-D3A5-B78D-592A-F099FEE4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E4184-23A1-B582-753C-3C683076A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25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5CB4-9CF1-CFA6-4978-45490CE96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E62AD-52BD-FFB2-F64A-C2BDC7D44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FE007-5788-514D-E1FD-3602CC2BD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7276B-0397-4CAC-B2CE-D0BD865405A8}" type="datetime3">
              <a:rPr lang="bg-BG" smtClean="0"/>
              <a:t>27/11/25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D8E1A-0EBF-E430-2DE2-D4FFAE30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D2B8E-66A6-E548-B1DE-58EBF615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55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9A34F-8480-8A63-8614-9C1DA97E7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63558-93FF-0A6C-1BEF-3E9F1FBD3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5EBCE-5C0F-EDD3-FB44-599BD55E5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20ABE-AFDF-4370-80D3-323682F03A5E}" type="datetime3">
              <a:rPr lang="bg-BG" smtClean="0"/>
              <a:t>27/11/25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7E07E-1D88-BB29-4B4F-0760F302D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626FB-6D4E-F779-CFEB-D85BDCB72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31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470C-D5FD-E79A-473A-7E3A94C31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EAC7C-0B64-7335-1D02-FF932EEF9E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57392-3656-5A24-4F5D-1362DDE56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00A21-4FFD-DDBE-5AEA-571029937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990C-DA9D-4878-9A01-52FEE6D30293}" type="datetime3">
              <a:rPr lang="bg-BG" smtClean="0"/>
              <a:t>27/11/25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F9BF9-E4C9-35E3-BE1D-3DDBB8C0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8A760-BBF7-088B-EE6C-235C97EC1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11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4D1E1-8DB1-4AEE-29D5-01B8FCB1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4E2BF-EF20-57BA-ED47-02955436E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F2E9C-0923-A74D-F2B9-309C92D34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E7D3B5-710F-BDA7-D678-42203EC7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E318F-C64C-858C-B47F-934CFA7FF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7EF7D1-E811-F13C-D111-8BED9092B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F7198-941C-47DC-8FF2-4FB5DEF1C6B0}" type="datetime3">
              <a:rPr lang="bg-BG" smtClean="0"/>
              <a:t>27/11/25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A00078-AA91-2D05-F6C4-0BF1A7FB2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49CA52-9F26-A0F8-05D3-DA05977A0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16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B46DF-86B4-AB7F-B275-6FDFF945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99477B-66CE-55E0-782B-FCD60F090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AFC4-002E-4843-9BB8-6492C4296DD4}" type="datetime3">
              <a:rPr lang="bg-BG" smtClean="0"/>
              <a:t>27/11/25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5272C3-FD21-77C4-C6AD-1071BD983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9638A7-088E-BFFE-C907-9963F6288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530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C8C64F-831A-38F7-F482-159C6127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50CED-D715-41B7-8D15-34C0B2D12FB0}" type="datetime3">
              <a:rPr lang="bg-BG" smtClean="0"/>
              <a:t>27/11/25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15F943-FE42-6232-F344-059E3CCBE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E5267-C4CC-40FF-C75A-F74423EA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11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EB2EC-2C24-12C1-D87F-66D579008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B2B84-8DAC-8C2B-634A-A10EE8063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41C4-C9DD-B42B-1970-89826BD26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46CDF7-F947-AA0B-1685-8BF0BA8ED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733C-AAEE-48A9-B690-75398332B2A1}" type="datetime3">
              <a:rPr lang="bg-BG" smtClean="0"/>
              <a:t>27/11/25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7EE90-067D-5F7B-3D12-1270F1689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2EF41-1301-FDFA-23E1-8F982EBCD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77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28F04-B966-9BA5-B3F6-D52B3E6BA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143B3D-8C1E-7B6E-F320-857F4C241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AA3B9-AE7D-D212-9E41-D3222F25D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2DAA0-CB41-B762-7AA3-89548572D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BA4D-120B-46F4-B1AD-6D56FD92EF6D}" type="datetime3">
              <a:rPr lang="bg-BG" smtClean="0"/>
              <a:t>27/11/25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EDD25-40BF-EB1B-8D6E-E5FC78C51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AE0A8-F71C-9F88-70DF-C8CEBE87F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84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889E5-3835-C810-73D7-FD7763A5C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CE8792-2AEE-2B9D-7777-CB53AEEC29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FC42F-0300-440E-3310-CF64A4BC7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4667-93D4-4B5E-86F4-5E109F757589}" type="datetime3">
              <a:rPr lang="bg-BG" smtClean="0"/>
              <a:t>27/11/25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0A61C-195D-4B36-7DFC-BEC0366F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F3CD5-2E4D-2A24-9056-9A81EEE9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44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D80529-87A3-94B3-6BB7-4D4600F362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691D0A-C3C9-565C-CA10-9B00099DC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CB73D-EAC0-9601-1D1B-42E260C58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8EFE-13B8-4E62-B06C-2ADFAF467ADD}" type="datetime3">
              <a:rPr lang="bg-BG" smtClean="0"/>
              <a:t>27/11/25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41DF3-94D5-2A4F-56C3-983FEBA5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99995-F3C0-F148-93BE-D099FE711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85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61BD98-1143-0786-E352-B8E43F343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2236B-35C5-3E6E-8754-989D35EE0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A6649-0D27-019C-0E4D-B2A4908C3B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09B16A-7786-4A3B-8172-15681D5E281E}" type="datetime3">
              <a:rPr lang="bg-BG" smtClean="0"/>
              <a:t>27/11/25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5E05D-B6B0-ED01-DC3D-84A6533E84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1BF9D-5DB9-E827-4AF5-2CF30D661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537A58-EE8A-42F7-AA7E-5E12B9C2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10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4B07-1082-1129-9678-97BE2E49B7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err="1"/>
              <a:t>Дислексията</a:t>
            </a:r>
            <a:r>
              <a:rPr lang="bg-BG" dirty="0"/>
              <a:t> като феномен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FBB3A5-0F4D-136A-4793-8680403023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/>
              <a:t>доц. д-р Екатерина Тодорова</a:t>
            </a:r>
          </a:p>
          <a:p>
            <a:r>
              <a:rPr lang="bg-BG" dirty="0"/>
              <a:t>Център за подкрепа на студенти със СОП</a:t>
            </a:r>
          </a:p>
          <a:p>
            <a:r>
              <a:rPr lang="bg-BG" dirty="0"/>
              <a:t>Департамент „Здравеопазване и социална работа“</a:t>
            </a:r>
          </a:p>
          <a:p>
            <a:r>
              <a:rPr lang="bg-BG" dirty="0"/>
              <a:t>Нов български университет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CE450-2EA6-42C7-81B5-8EEFCC784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F61212-F201-3021-2D98-636105958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051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D9D7B-37A7-669C-FC10-301A80837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err="1"/>
              <a:t>Дислексия</a:t>
            </a:r>
            <a:r>
              <a:rPr lang="bg-BG" dirty="0"/>
              <a:t> – митове и реалност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EB867-7D1D-964C-638F-5718CB43D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/>
              <a:t>Ясна и научно обоснована представа да </a:t>
            </a:r>
            <a:r>
              <a:rPr lang="bg-BG" dirty="0" err="1"/>
              <a:t>дислексията</a:t>
            </a:r>
            <a:endParaRPr lang="bg-BG" dirty="0"/>
          </a:p>
          <a:p>
            <a:r>
              <a:rPr lang="bg-BG" dirty="0"/>
              <a:t>Разбиране на същността на състоянието</a:t>
            </a:r>
          </a:p>
          <a:p>
            <a:r>
              <a:rPr lang="bg-BG" dirty="0"/>
              <a:t>Разбиране на предизвикателствата пред </a:t>
            </a:r>
            <a:r>
              <a:rPr lang="bg-BG" dirty="0" err="1"/>
              <a:t>дислексичното</a:t>
            </a:r>
            <a:r>
              <a:rPr lang="bg-BG" dirty="0"/>
              <a:t> поведение</a:t>
            </a:r>
          </a:p>
          <a:p>
            <a:r>
              <a:rPr lang="bg-BG" dirty="0"/>
              <a:t>Възможности за адаптиране на методите за преподаване и оценяване</a:t>
            </a:r>
          </a:p>
          <a:p>
            <a:r>
              <a:rPr lang="bg-BG" dirty="0"/>
              <a:t>Основна концепция:</a:t>
            </a:r>
          </a:p>
          <a:p>
            <a:pPr marL="0" indent="0" algn="ctr">
              <a:buNone/>
            </a:pPr>
            <a:r>
              <a:rPr lang="ru-RU" dirty="0" err="1"/>
              <a:t>Дислексията</a:t>
            </a:r>
            <a:r>
              <a:rPr lang="ru-RU" dirty="0"/>
              <a:t> не е </a:t>
            </a:r>
            <a:r>
              <a:rPr lang="ru-RU" dirty="0" err="1"/>
              <a:t>въпрос</a:t>
            </a:r>
            <a:r>
              <a:rPr lang="ru-RU" dirty="0"/>
              <a:t> на </a:t>
            </a:r>
            <a:r>
              <a:rPr lang="ru-RU" dirty="0" err="1"/>
              <a:t>интелект</a:t>
            </a:r>
            <a:r>
              <a:rPr lang="ru-RU" dirty="0"/>
              <a:t> или мотивация, а на различен начин на обработка на информация,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изисква</a:t>
            </a:r>
            <a:r>
              <a:rPr lang="ru-RU" dirty="0"/>
              <a:t> </a:t>
            </a:r>
            <a:r>
              <a:rPr lang="ru-RU" dirty="0" err="1"/>
              <a:t>разбиране</a:t>
            </a:r>
            <a:r>
              <a:rPr lang="ru-RU" dirty="0"/>
              <a:t> и адекватна </a:t>
            </a:r>
            <a:r>
              <a:rPr lang="ru-RU" dirty="0" err="1"/>
              <a:t>подкрепа</a:t>
            </a:r>
            <a:r>
              <a:rPr lang="ru-RU" dirty="0"/>
              <a:t>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550EDD-E99D-47CE-FC37-5DF83A44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AC369B-2C3B-96A9-5A0C-F6BDB7A7F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665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DE6BB-8EDC-5918-E563-3FE1D35B5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Определение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2CB96-C083-86BB-AF1B-8AFC45C9D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/>
              <a:t>Дислексията</a:t>
            </a:r>
            <a:r>
              <a:rPr lang="ru-RU" dirty="0"/>
              <a:t> е </a:t>
            </a:r>
            <a:r>
              <a:rPr lang="ru-RU" b="1" dirty="0" err="1"/>
              <a:t>първично</a:t>
            </a:r>
            <a:r>
              <a:rPr lang="ru-RU" b="1" dirty="0"/>
              <a:t>, специфично </a:t>
            </a:r>
            <a:r>
              <a:rPr lang="ru-RU" b="1" dirty="0" err="1"/>
              <a:t>състояние</a:t>
            </a:r>
            <a:r>
              <a:rPr lang="ru-RU" b="1" dirty="0"/>
              <a:t>, </a:t>
            </a:r>
            <a:r>
              <a:rPr lang="ru-RU" b="1" dirty="0" err="1"/>
              <a:t>манифестиращо</a:t>
            </a:r>
            <a:r>
              <a:rPr lang="ru-RU" b="1" dirty="0"/>
              <a:t> се </a:t>
            </a:r>
            <a:r>
              <a:rPr lang="ru-RU" b="1" dirty="0" err="1"/>
              <a:t>със</a:t>
            </a:r>
            <a:r>
              <a:rPr lang="ru-RU" b="1" dirty="0"/>
              <a:t> затруднено </a:t>
            </a:r>
            <a:r>
              <a:rPr lang="ru-RU" b="1" dirty="0" err="1"/>
              <a:t>овладяване</a:t>
            </a:r>
            <a:r>
              <a:rPr lang="ru-RU" b="1" dirty="0"/>
              <a:t> на </a:t>
            </a:r>
            <a:r>
              <a:rPr lang="ru-RU" b="1" dirty="0" err="1"/>
              <a:t>четенето</a:t>
            </a:r>
            <a:r>
              <a:rPr lang="ru-RU" b="1" dirty="0"/>
              <a:t> и </a:t>
            </a:r>
            <a:r>
              <a:rPr lang="ru-RU" b="1" dirty="0" err="1"/>
              <a:t>писането</a:t>
            </a:r>
            <a:r>
              <a:rPr lang="ru-RU" b="1" dirty="0"/>
              <a:t>, </a:t>
            </a:r>
            <a:r>
              <a:rPr lang="ru-RU" b="1" dirty="0" err="1"/>
              <a:t>което</a:t>
            </a:r>
            <a:r>
              <a:rPr lang="ru-RU" b="1" dirty="0"/>
              <a:t> е следствие от различен тип </a:t>
            </a:r>
            <a:r>
              <a:rPr lang="ru-RU" b="1" dirty="0" err="1"/>
              <a:t>преработка</a:t>
            </a:r>
            <a:r>
              <a:rPr lang="ru-RU" b="1" dirty="0"/>
              <a:t> на информация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невробиологично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уменията</a:t>
            </a:r>
            <a:r>
              <a:rPr lang="ru-RU" dirty="0"/>
              <a:t> за работа с </a:t>
            </a:r>
            <a:r>
              <a:rPr lang="ru-RU" dirty="0" err="1"/>
              <a:t>писмената</a:t>
            </a:r>
            <a:r>
              <a:rPr lang="ru-RU" dirty="0"/>
              <a:t> </a:t>
            </a:r>
            <a:r>
              <a:rPr lang="ru-RU" dirty="0" err="1"/>
              <a:t>реч</a:t>
            </a:r>
            <a:r>
              <a:rPr lang="ru-RU" dirty="0"/>
              <a:t> (</a:t>
            </a:r>
            <a:r>
              <a:rPr lang="ru-RU" dirty="0" err="1"/>
              <a:t>четене</a:t>
            </a:r>
            <a:r>
              <a:rPr lang="ru-RU" dirty="0"/>
              <a:t> и </a:t>
            </a:r>
            <a:r>
              <a:rPr lang="ru-RU" dirty="0" err="1"/>
              <a:t>писане</a:t>
            </a:r>
            <a:r>
              <a:rPr lang="ru-RU" dirty="0"/>
              <a:t>), но не и </a:t>
            </a:r>
            <a:r>
              <a:rPr lang="ru-RU" dirty="0" err="1"/>
              <a:t>общия</a:t>
            </a:r>
            <a:r>
              <a:rPr lang="ru-RU" dirty="0"/>
              <a:t> </a:t>
            </a:r>
            <a:r>
              <a:rPr lang="ru-RU" dirty="0" err="1"/>
              <a:t>когнитивен</a:t>
            </a:r>
            <a:r>
              <a:rPr lang="ru-RU" dirty="0"/>
              <a:t> потенциал.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444BE7-0B7F-AB50-27A3-1CB106A76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CEC166-6A48-CC21-F6A4-CC5D6D84B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23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B52D0-C51D-FC28-F91B-38E5689B6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12561"/>
          </a:xfrm>
        </p:spPr>
        <p:txBody>
          <a:bodyPr/>
          <a:lstStyle/>
          <a:p>
            <a:r>
              <a:rPr lang="bg-BG" dirty="0"/>
              <a:t>Факти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307A9-ADA1-CE10-7903-BE0206D9F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44373"/>
            <a:ext cx="5157787" cy="519113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dirty="0" err="1"/>
              <a:t>Дислексията</a:t>
            </a:r>
            <a:r>
              <a:rPr lang="bg-BG" dirty="0"/>
              <a:t> Е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3699B-F6E3-3C7B-0492-E0C9604D6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30173"/>
            <a:ext cx="5157787" cy="425949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Невробиологично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свързано</a:t>
            </a:r>
            <a:r>
              <a:rPr lang="ru-RU" dirty="0"/>
              <a:t> с различен тип </a:t>
            </a:r>
            <a:r>
              <a:rPr lang="ru-RU" dirty="0" err="1"/>
              <a:t>преработка</a:t>
            </a:r>
            <a:r>
              <a:rPr lang="ru-RU" dirty="0"/>
              <a:t> на </a:t>
            </a:r>
            <a:r>
              <a:rPr lang="ru-RU" dirty="0" err="1"/>
              <a:t>вербална</a:t>
            </a:r>
            <a:r>
              <a:rPr lang="ru-RU" dirty="0"/>
              <a:t> информация.</a:t>
            </a:r>
          </a:p>
          <a:p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уменията</a:t>
            </a:r>
            <a:r>
              <a:rPr lang="ru-RU" dirty="0"/>
              <a:t> за </a:t>
            </a:r>
            <a:r>
              <a:rPr lang="ru-RU" dirty="0" err="1"/>
              <a:t>автоматизирано</a:t>
            </a:r>
            <a:r>
              <a:rPr lang="ru-RU" dirty="0"/>
              <a:t> и точно </a:t>
            </a:r>
            <a:r>
              <a:rPr lang="ru-RU" dirty="0" err="1"/>
              <a:t>декодиране</a:t>
            </a:r>
            <a:r>
              <a:rPr lang="ru-RU" dirty="0"/>
              <a:t> (</a:t>
            </a:r>
            <a:r>
              <a:rPr lang="ru-RU" dirty="0" err="1"/>
              <a:t>четене</a:t>
            </a:r>
            <a:r>
              <a:rPr lang="ru-RU" dirty="0"/>
              <a:t>) и </a:t>
            </a:r>
            <a:r>
              <a:rPr lang="ru-RU" dirty="0" err="1"/>
              <a:t>кодиране</a:t>
            </a:r>
            <a:r>
              <a:rPr lang="ru-RU" dirty="0"/>
              <a:t> (</a:t>
            </a:r>
            <a:r>
              <a:rPr lang="ru-RU" dirty="0" err="1"/>
              <a:t>писане</a:t>
            </a:r>
            <a:r>
              <a:rPr lang="ru-RU" dirty="0"/>
              <a:t>).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D87102-2019-7129-AFFB-CADCD7321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373"/>
            <a:ext cx="5183188" cy="519113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dirty="0" err="1"/>
              <a:t>Дислексията</a:t>
            </a:r>
            <a:r>
              <a:rPr lang="bg-BG" dirty="0"/>
              <a:t> НЕ Е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E61ED-C9E2-3AC7-FBD6-2E19B99E3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30173"/>
            <a:ext cx="5183188" cy="425949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Следствие от </a:t>
            </a:r>
            <a:r>
              <a:rPr lang="ru-RU" dirty="0" err="1"/>
              <a:t>нисък</a:t>
            </a:r>
            <a:r>
              <a:rPr lang="ru-RU" dirty="0"/>
              <a:t> </a:t>
            </a:r>
            <a:r>
              <a:rPr lang="ru-RU" dirty="0" err="1"/>
              <a:t>интелект</a:t>
            </a:r>
            <a:r>
              <a:rPr lang="ru-RU" dirty="0"/>
              <a:t>. </a:t>
            </a:r>
            <a:r>
              <a:rPr lang="ru-RU" dirty="0" err="1"/>
              <a:t>Всъщност</a:t>
            </a:r>
            <a:r>
              <a:rPr lang="ru-RU" dirty="0"/>
              <a:t>, един от </a:t>
            </a:r>
            <a:r>
              <a:rPr lang="ru-RU" dirty="0" err="1"/>
              <a:t>основните</a:t>
            </a:r>
            <a:r>
              <a:rPr lang="ru-RU" dirty="0"/>
              <a:t> критерии за диагностика е </a:t>
            </a:r>
            <a:r>
              <a:rPr lang="ru-RU" dirty="0" err="1"/>
              <a:t>средно</a:t>
            </a:r>
            <a:r>
              <a:rPr lang="ru-RU" dirty="0"/>
              <a:t> или над </a:t>
            </a:r>
            <a:r>
              <a:rPr lang="ru-RU" dirty="0" err="1"/>
              <a:t>средното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</a:t>
            </a:r>
            <a:r>
              <a:rPr lang="ru-RU" dirty="0" err="1"/>
              <a:t>интелигентност</a:t>
            </a:r>
            <a:r>
              <a:rPr lang="ru-RU" dirty="0"/>
              <a:t>.</a:t>
            </a:r>
          </a:p>
          <a:p>
            <a:r>
              <a:rPr lang="ru-RU" dirty="0" err="1"/>
              <a:t>Резултат</a:t>
            </a:r>
            <a:r>
              <a:rPr lang="ru-RU" dirty="0"/>
              <a:t> от </a:t>
            </a:r>
            <a:r>
              <a:rPr lang="ru-RU" dirty="0" err="1"/>
              <a:t>липса</a:t>
            </a:r>
            <a:r>
              <a:rPr lang="ru-RU" dirty="0"/>
              <a:t> на мотивация или </a:t>
            </a:r>
            <a:r>
              <a:rPr lang="ru-RU" dirty="0" err="1"/>
              <a:t>мързел</a:t>
            </a:r>
            <a:r>
              <a:rPr lang="ru-RU" dirty="0"/>
              <a:t>.</a:t>
            </a:r>
          </a:p>
          <a:p>
            <a:r>
              <a:rPr lang="ru-RU" dirty="0"/>
              <a:t>Проблем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зрението</a:t>
            </a:r>
            <a:r>
              <a:rPr lang="ru-RU" dirty="0"/>
              <a:t> или слуха (</a:t>
            </a:r>
            <a:r>
              <a:rPr lang="ru-RU" dirty="0" err="1"/>
              <a:t>предполага</a:t>
            </a:r>
            <a:r>
              <a:rPr lang="ru-RU" dirty="0"/>
              <a:t> се, че </a:t>
            </a:r>
            <a:r>
              <a:rPr lang="ru-RU" dirty="0" err="1"/>
              <a:t>сензорните</a:t>
            </a:r>
            <a:r>
              <a:rPr lang="ru-RU" dirty="0"/>
              <a:t> </a:t>
            </a:r>
            <a:r>
              <a:rPr lang="ru-RU" dirty="0" err="1"/>
              <a:t>входове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съхранени</a:t>
            </a:r>
            <a:r>
              <a:rPr lang="ru-RU" dirty="0"/>
              <a:t>).</a:t>
            </a:r>
          </a:p>
          <a:p>
            <a:r>
              <a:rPr lang="ru-RU" dirty="0"/>
              <a:t>Следствие от неблагоприятна </a:t>
            </a:r>
            <a:r>
              <a:rPr lang="ru-RU" dirty="0" err="1"/>
              <a:t>социално-икономическа</a:t>
            </a:r>
            <a:r>
              <a:rPr lang="ru-RU" dirty="0"/>
              <a:t> среда или </a:t>
            </a:r>
            <a:r>
              <a:rPr lang="ru-RU" dirty="0" err="1"/>
              <a:t>недостатъчно</a:t>
            </a:r>
            <a:r>
              <a:rPr lang="ru-RU" dirty="0"/>
              <a:t> обучение.</a:t>
            </a:r>
          </a:p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192611C-1E17-B8B8-3A39-F70C42AAD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0312"/>
            <a:ext cx="4114800" cy="365125"/>
          </a:xfrm>
        </p:spPr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84B0BB-99BE-1DBA-55AA-EEC128F99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594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B479C-B740-0238-93F9-72A5B1BA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Основен диагностичен критерий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DF6EF-E9D9-A0F6-05AA-671E5A2C5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Несъответствие</a:t>
            </a:r>
            <a:r>
              <a:rPr lang="ru-RU" b="1" dirty="0"/>
              <a:t> между </a:t>
            </a:r>
            <a:r>
              <a:rPr lang="ru-RU" b="1" dirty="0" err="1"/>
              <a:t>потенциалните</a:t>
            </a:r>
            <a:r>
              <a:rPr lang="ru-RU" b="1" dirty="0"/>
              <a:t> </a:t>
            </a:r>
            <a:r>
              <a:rPr lang="ru-RU" b="1" dirty="0" err="1"/>
              <a:t>възможности</a:t>
            </a:r>
            <a:r>
              <a:rPr lang="ru-RU" b="1" dirty="0"/>
              <a:t> и </a:t>
            </a:r>
            <a:r>
              <a:rPr lang="ru-RU" b="1" dirty="0" err="1"/>
              <a:t>реалните</a:t>
            </a:r>
            <a:r>
              <a:rPr lang="ru-RU" b="1" dirty="0"/>
              <a:t> </a:t>
            </a:r>
            <a:r>
              <a:rPr lang="ru-RU" b="1" dirty="0" err="1"/>
              <a:t>академични</a:t>
            </a:r>
            <a:r>
              <a:rPr lang="ru-RU" b="1" dirty="0"/>
              <a:t> постижения</a:t>
            </a:r>
            <a:r>
              <a:rPr lang="ru-RU" dirty="0"/>
              <a:t>.</a:t>
            </a:r>
          </a:p>
          <a:p>
            <a:r>
              <a:rPr lang="ru-RU" dirty="0" err="1"/>
              <a:t>Студентите</a:t>
            </a:r>
            <a:r>
              <a:rPr lang="ru-RU" dirty="0"/>
              <a:t> с дислексия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демонстрират</a:t>
            </a:r>
            <a:r>
              <a:rPr lang="ru-RU" dirty="0"/>
              <a:t> висок </a:t>
            </a:r>
            <a:r>
              <a:rPr lang="ru-RU" dirty="0" err="1"/>
              <a:t>интелект</a:t>
            </a:r>
            <a:r>
              <a:rPr lang="ru-RU" dirty="0"/>
              <a:t> и </a:t>
            </a:r>
            <a:r>
              <a:rPr lang="ru-RU" b="1" dirty="0" err="1"/>
              <a:t>отлични</a:t>
            </a:r>
            <a:r>
              <a:rPr lang="ru-RU" b="1" dirty="0"/>
              <a:t> способности в </a:t>
            </a:r>
            <a:r>
              <a:rPr lang="ru-RU" b="1" dirty="0" err="1"/>
              <a:t>устната</a:t>
            </a:r>
            <a:r>
              <a:rPr lang="ru-RU" b="1" dirty="0"/>
              <a:t> </a:t>
            </a:r>
            <a:r>
              <a:rPr lang="ru-RU" b="1" dirty="0" err="1"/>
              <a:t>реч</a:t>
            </a:r>
            <a:r>
              <a:rPr lang="ru-RU" dirty="0"/>
              <a:t>, но </a:t>
            </a:r>
            <a:r>
              <a:rPr lang="ru-RU" dirty="0" err="1"/>
              <a:t>срещат</a:t>
            </a:r>
            <a:r>
              <a:rPr lang="ru-RU" dirty="0"/>
              <a:t> </a:t>
            </a:r>
            <a:r>
              <a:rPr lang="ru-RU" dirty="0" err="1"/>
              <a:t>значителни</a:t>
            </a:r>
            <a:r>
              <a:rPr lang="ru-RU" dirty="0"/>
              <a:t> трудности при </a:t>
            </a:r>
            <a:r>
              <a:rPr lang="ru-RU" dirty="0" err="1"/>
              <a:t>изпълнението</a:t>
            </a:r>
            <a:r>
              <a:rPr lang="ru-RU" dirty="0"/>
              <a:t> на </a:t>
            </a:r>
            <a:r>
              <a:rPr lang="ru-RU" dirty="0" err="1"/>
              <a:t>писмени</a:t>
            </a:r>
            <a:r>
              <a:rPr lang="ru-RU" dirty="0"/>
              <a:t> задачи.</a:t>
            </a:r>
          </a:p>
          <a:p>
            <a:r>
              <a:rPr lang="ru-RU" dirty="0"/>
              <a:t>За да разберем </a:t>
            </a:r>
            <a:r>
              <a:rPr lang="ru-RU" dirty="0" err="1"/>
              <a:t>защо</a:t>
            </a:r>
            <a:r>
              <a:rPr lang="ru-RU" dirty="0"/>
              <a:t> </a:t>
            </a:r>
            <a:r>
              <a:rPr lang="ru-RU" dirty="0" err="1"/>
              <a:t>съществува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несъответствие</a:t>
            </a:r>
            <a:r>
              <a:rPr lang="ru-RU" dirty="0"/>
              <a:t>, е необходимо да </a:t>
            </a:r>
            <a:r>
              <a:rPr lang="ru-RU" dirty="0" err="1"/>
              <a:t>разгледаме</a:t>
            </a:r>
            <a:r>
              <a:rPr lang="ru-RU" dirty="0"/>
              <a:t> </a:t>
            </a:r>
            <a:r>
              <a:rPr lang="ru-RU" dirty="0" err="1"/>
              <a:t>когнитивните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засегнати</a:t>
            </a:r>
            <a:r>
              <a:rPr lang="ru-RU" dirty="0"/>
              <a:t>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35D0D-10FF-4622-164D-99A04AAD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FF37A4-7D57-987E-543B-7E705FE0F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891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AA7EB-2679-20B7-0FA6-B8EA32F8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Когнитивният профил:</a:t>
            </a:r>
            <a:br>
              <a:rPr lang="bg-BG" dirty="0"/>
            </a:br>
            <a:r>
              <a:rPr lang="bg-BG" dirty="0"/>
              <a:t>Какво се случва под повърхността?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57AB6-6C68-F6D9-A043-03A09F15F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Затруднение в </a:t>
            </a:r>
            <a:r>
              <a:rPr lang="ru-RU" b="1" dirty="0" err="1"/>
              <a:t>интегрирането</a:t>
            </a:r>
            <a:r>
              <a:rPr lang="ru-RU" b="1" dirty="0"/>
              <a:t> на </a:t>
            </a:r>
            <a:r>
              <a:rPr lang="ru-RU" b="1" dirty="0" err="1"/>
              <a:t>двата</a:t>
            </a:r>
            <a:r>
              <a:rPr lang="ru-RU" b="1" dirty="0"/>
              <a:t> </a:t>
            </a:r>
            <a:r>
              <a:rPr lang="ru-RU" b="1" dirty="0" err="1"/>
              <a:t>лингвистични</a:t>
            </a:r>
            <a:r>
              <a:rPr lang="ru-RU" b="1" dirty="0"/>
              <a:t> кода – </a:t>
            </a:r>
            <a:r>
              <a:rPr lang="ru-RU" b="1" dirty="0" err="1"/>
              <a:t>фонологичен</a:t>
            </a:r>
            <a:r>
              <a:rPr lang="ru-RU" b="1" dirty="0"/>
              <a:t> (</a:t>
            </a:r>
            <a:r>
              <a:rPr lang="ru-RU" b="1" dirty="0" err="1"/>
              <a:t>акустичен</a:t>
            </a:r>
            <a:r>
              <a:rPr lang="ru-RU" b="1" dirty="0"/>
              <a:t>) и </a:t>
            </a:r>
            <a:r>
              <a:rPr lang="ru-RU" b="1" dirty="0" err="1"/>
              <a:t>графемен</a:t>
            </a:r>
            <a:r>
              <a:rPr lang="ru-RU" b="1" dirty="0"/>
              <a:t> (визуален)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хората</a:t>
            </a:r>
            <a:r>
              <a:rPr lang="ru-RU" dirty="0"/>
              <a:t> без дислексия </a:t>
            </a:r>
            <a:r>
              <a:rPr lang="ru-RU" dirty="0" err="1"/>
              <a:t>връзката</a:t>
            </a:r>
            <a:r>
              <a:rPr lang="ru-RU" dirty="0"/>
              <a:t> между буква и звук е </a:t>
            </a:r>
            <a:r>
              <a:rPr lang="ru-RU" dirty="0" err="1"/>
              <a:t>бърза</a:t>
            </a:r>
            <a:r>
              <a:rPr lang="ru-RU" dirty="0"/>
              <a:t> и </a:t>
            </a:r>
            <a:r>
              <a:rPr lang="ru-RU" dirty="0" err="1"/>
              <a:t>автоматизирана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дислексията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остава</a:t>
            </a:r>
            <a:r>
              <a:rPr lang="ru-RU" dirty="0"/>
              <a:t> </a:t>
            </a:r>
            <a:r>
              <a:rPr lang="ru-RU" dirty="0" err="1"/>
              <a:t>бавен</a:t>
            </a:r>
            <a:r>
              <a:rPr lang="ru-RU" dirty="0"/>
              <a:t>, </a:t>
            </a:r>
            <a:r>
              <a:rPr lang="ru-RU" dirty="0" err="1"/>
              <a:t>изисква</a:t>
            </a:r>
            <a:r>
              <a:rPr lang="ru-RU" dirty="0"/>
              <a:t> </a:t>
            </a:r>
            <a:r>
              <a:rPr lang="ru-RU" dirty="0" err="1"/>
              <a:t>съзнателно</a:t>
            </a:r>
            <a:r>
              <a:rPr lang="ru-RU" dirty="0"/>
              <a:t> усилие и </a:t>
            </a:r>
            <a:r>
              <a:rPr lang="ru-RU" dirty="0" err="1"/>
              <a:t>генерира</a:t>
            </a:r>
            <a:r>
              <a:rPr lang="ru-RU" dirty="0"/>
              <a:t> грешки.</a:t>
            </a:r>
          </a:p>
          <a:p>
            <a:r>
              <a:rPr lang="ru-RU" dirty="0"/>
              <a:t>За да </a:t>
            </a:r>
            <a:r>
              <a:rPr lang="ru-RU" dirty="0" err="1"/>
              <a:t>преработват</a:t>
            </a:r>
            <a:r>
              <a:rPr lang="ru-RU" dirty="0"/>
              <a:t> </a:t>
            </a:r>
            <a:r>
              <a:rPr lang="ru-RU" dirty="0" err="1"/>
              <a:t>писмена</a:t>
            </a:r>
            <a:r>
              <a:rPr lang="ru-RU" dirty="0"/>
              <a:t> </a:t>
            </a:r>
            <a:r>
              <a:rPr lang="ru-RU" dirty="0" err="1"/>
              <a:t>верална</a:t>
            </a:r>
            <a:r>
              <a:rPr lang="ru-RU" dirty="0"/>
              <a:t> информация, </a:t>
            </a:r>
            <a:r>
              <a:rPr lang="ru-RU" dirty="0" err="1"/>
              <a:t>хората</a:t>
            </a:r>
            <a:r>
              <a:rPr lang="ru-RU" dirty="0"/>
              <a:t> </a:t>
            </a:r>
            <a:r>
              <a:rPr lang="ru-RU" dirty="0" err="1"/>
              <a:t>използват</a:t>
            </a:r>
            <a:r>
              <a:rPr lang="ru-RU" dirty="0"/>
              <a:t> два </a:t>
            </a:r>
            <a:r>
              <a:rPr lang="ru-RU" dirty="0" err="1"/>
              <a:t>основни</a:t>
            </a:r>
            <a:r>
              <a:rPr lang="ru-RU" dirty="0"/>
              <a:t> </a:t>
            </a:r>
            <a:r>
              <a:rPr lang="ru-RU" dirty="0" err="1"/>
              <a:t>модела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при </a:t>
            </a:r>
            <a:r>
              <a:rPr lang="ru-RU" dirty="0" err="1"/>
              <a:t>студентите</a:t>
            </a:r>
            <a:r>
              <a:rPr lang="ru-RU" dirty="0"/>
              <a:t> с дислексия </a:t>
            </a:r>
            <a:r>
              <a:rPr lang="ru-RU" dirty="0" err="1"/>
              <a:t>функционират</a:t>
            </a:r>
            <a:r>
              <a:rPr lang="ru-RU" dirty="0"/>
              <a:t> по различен начин: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E6E675-81A6-D924-0000-3D223B75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DCF62-53DD-B6A9-3C9B-BDEBDCCC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469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EEF385-BBA7-6C23-D4F4-40CC1B16F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BFDA99-F2C9-58A5-181E-9352D25E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7</a:t>
            </a:fld>
            <a:endParaRPr lang="en-GB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AC42719-65D0-6DE1-4970-DDC2956F9E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585446"/>
              </p:ext>
            </p:extLst>
          </p:nvPr>
        </p:nvGraphicFramePr>
        <p:xfrm>
          <a:off x="838201" y="609600"/>
          <a:ext cx="10406742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731988" imgH="3069830" progId="Word.Document.12">
                  <p:embed/>
                </p:oleObj>
              </mc:Choice>
              <mc:Fallback>
                <p:oleObj name="Document" r:id="rId3" imgW="5731988" imgH="3069830" progId="Word.Documen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B718A3E-5F7E-8522-4D8A-A45FC4F728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1" y="609600"/>
                        <a:ext cx="10406742" cy="563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6546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CD9AC-A409-4867-F9BC-74CB8656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Когнитивен профил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51FC7-7C03-765F-74A7-1EB944411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Най-</a:t>
            </a:r>
            <a:r>
              <a:rPr lang="ru-RU" dirty="0" err="1"/>
              <a:t>важното</a:t>
            </a:r>
            <a:r>
              <a:rPr lang="ru-RU" dirty="0"/>
              <a:t> следствие от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когнитивен</a:t>
            </a:r>
            <a:r>
              <a:rPr lang="ru-RU" dirty="0"/>
              <a:t> </a:t>
            </a:r>
            <a:r>
              <a:rPr lang="ru-RU" dirty="0" err="1"/>
              <a:t>профил</a:t>
            </a:r>
            <a:r>
              <a:rPr lang="ru-RU" dirty="0"/>
              <a:t> е </a:t>
            </a:r>
            <a:r>
              <a:rPr lang="ru-RU" b="1" dirty="0" err="1"/>
              <a:t>несъответствието</a:t>
            </a:r>
            <a:r>
              <a:rPr lang="ru-RU" b="1" dirty="0"/>
              <a:t> между </a:t>
            </a:r>
            <a:r>
              <a:rPr lang="ru-RU" b="1" dirty="0" err="1"/>
              <a:t>декодирането</a:t>
            </a:r>
            <a:r>
              <a:rPr lang="ru-RU" b="1" dirty="0"/>
              <a:t> и </a:t>
            </a:r>
            <a:r>
              <a:rPr lang="ru-RU" b="1" dirty="0" err="1"/>
              <a:t>разбирането</a:t>
            </a:r>
            <a:r>
              <a:rPr lang="ru-RU" b="1" dirty="0"/>
              <a:t> при </a:t>
            </a:r>
            <a:r>
              <a:rPr lang="ru-RU" b="1" dirty="0" err="1"/>
              <a:t>четене</a:t>
            </a:r>
            <a:r>
              <a:rPr lang="ru-RU" dirty="0"/>
              <a:t>.</a:t>
            </a:r>
          </a:p>
          <a:p>
            <a:r>
              <a:rPr lang="ru-RU" dirty="0" err="1"/>
              <a:t>Студентът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чете </a:t>
            </a:r>
            <a:r>
              <a:rPr lang="ru-RU" dirty="0" err="1"/>
              <a:t>бавно</a:t>
            </a:r>
            <a:r>
              <a:rPr lang="ru-RU" dirty="0"/>
              <a:t>, с колебание и да допуска грешки, но </a:t>
            </a:r>
            <a:r>
              <a:rPr lang="ru-RU" dirty="0" err="1"/>
              <a:t>същевременно</a:t>
            </a:r>
            <a:r>
              <a:rPr lang="ru-RU" dirty="0"/>
              <a:t> да </a:t>
            </a:r>
            <a:r>
              <a:rPr lang="ru-RU" dirty="0" err="1"/>
              <a:t>разбира</a:t>
            </a:r>
            <a:r>
              <a:rPr lang="ru-RU" dirty="0"/>
              <a:t> </a:t>
            </a:r>
            <a:r>
              <a:rPr lang="ru-RU" dirty="0" err="1"/>
              <a:t>смисъла</a:t>
            </a:r>
            <a:r>
              <a:rPr lang="ru-RU" dirty="0"/>
              <a:t> на </a:t>
            </a:r>
            <a:r>
              <a:rPr lang="ru-RU" dirty="0" err="1"/>
              <a:t>прочетения</a:t>
            </a:r>
            <a:r>
              <a:rPr lang="ru-RU" dirty="0"/>
              <a:t> текст отлично. </a:t>
            </a:r>
          </a:p>
          <a:p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така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неговите</a:t>
            </a:r>
            <a:r>
              <a:rPr lang="ru-RU" dirty="0"/>
              <a:t> </a:t>
            </a:r>
            <a:r>
              <a:rPr lang="ru-RU" dirty="0" err="1"/>
              <a:t>езикови</a:t>
            </a:r>
            <a:r>
              <a:rPr lang="ru-RU" dirty="0"/>
              <a:t> способности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напълно</a:t>
            </a:r>
            <a:r>
              <a:rPr lang="ru-RU" dirty="0"/>
              <a:t> </a:t>
            </a:r>
            <a:r>
              <a:rPr lang="ru-RU" dirty="0" err="1"/>
              <a:t>съхранени</a:t>
            </a:r>
            <a:r>
              <a:rPr lang="ru-RU" dirty="0"/>
              <a:t>; </a:t>
            </a:r>
            <a:r>
              <a:rPr lang="ru-RU" dirty="0" err="1"/>
              <a:t>затруднението</a:t>
            </a:r>
            <a:r>
              <a:rPr lang="ru-RU" dirty="0"/>
              <a:t> е в </a:t>
            </a:r>
            <a:r>
              <a:rPr lang="ru-RU" dirty="0" err="1"/>
              <a:t>механичното</a:t>
            </a:r>
            <a:r>
              <a:rPr lang="ru-RU" dirty="0"/>
              <a:t> </a:t>
            </a:r>
            <a:r>
              <a:rPr lang="ru-RU" dirty="0" err="1"/>
              <a:t>преобразуване</a:t>
            </a:r>
            <a:r>
              <a:rPr lang="ru-RU" dirty="0"/>
              <a:t> на </a:t>
            </a:r>
            <a:r>
              <a:rPr lang="ru-RU" dirty="0" err="1"/>
              <a:t>символите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фонеми</a:t>
            </a:r>
            <a:r>
              <a:rPr lang="ru-RU" dirty="0"/>
              <a:t>.</a:t>
            </a:r>
          </a:p>
          <a:p>
            <a:r>
              <a:rPr lang="ru-RU" dirty="0" err="1"/>
              <a:t>Разбирането</a:t>
            </a:r>
            <a:r>
              <a:rPr lang="ru-RU" dirty="0"/>
              <a:t> на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когнитивен</a:t>
            </a:r>
            <a:r>
              <a:rPr lang="ru-RU" dirty="0"/>
              <a:t> </a:t>
            </a:r>
            <a:r>
              <a:rPr lang="ru-RU" dirty="0" err="1"/>
              <a:t>профил</a:t>
            </a:r>
            <a:r>
              <a:rPr lang="ru-RU" dirty="0"/>
              <a:t> ни </a:t>
            </a:r>
            <a:r>
              <a:rPr lang="ru-RU" dirty="0" err="1"/>
              <a:t>помага</a:t>
            </a:r>
            <a:r>
              <a:rPr lang="ru-RU" dirty="0"/>
              <a:t> да </a:t>
            </a:r>
            <a:r>
              <a:rPr lang="ru-RU" dirty="0" err="1"/>
              <a:t>интерпретираме</a:t>
            </a:r>
            <a:r>
              <a:rPr lang="ru-RU" dirty="0"/>
              <a:t> </a:t>
            </a:r>
            <a:r>
              <a:rPr lang="ru-RU" dirty="0" err="1"/>
              <a:t>правилно</a:t>
            </a:r>
            <a:r>
              <a:rPr lang="ru-RU" dirty="0"/>
              <a:t> </a:t>
            </a:r>
            <a:r>
              <a:rPr lang="ru-RU" dirty="0" err="1"/>
              <a:t>конкретните</a:t>
            </a:r>
            <a:r>
              <a:rPr lang="ru-RU" dirty="0"/>
              <a:t> грешки,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преподавателите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наблюдават</a:t>
            </a:r>
            <a:r>
              <a:rPr lang="ru-RU" dirty="0"/>
              <a:t> в академична среда.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772E1-5851-E7B2-E377-41D6AAEF9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7394AA-1F3D-301C-284B-C8EF799DE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03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5314D-4612-1496-80F1-94FC273C3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Прояви в академичната среда</a:t>
            </a:r>
            <a:br>
              <a:rPr lang="bg-BG" dirty="0"/>
            </a:br>
            <a:r>
              <a:rPr lang="bg-BG" dirty="0"/>
              <a:t>Специфични трудности при студентите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7E31E-B5FF-E9B4-2FD7-0568C0E2C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 err="1"/>
              <a:t>Трудностите</a:t>
            </a:r>
            <a:r>
              <a:rPr lang="ru-RU" dirty="0"/>
              <a:t>,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дислексията</a:t>
            </a:r>
            <a:r>
              <a:rPr lang="ru-RU" dirty="0"/>
              <a:t>, не </a:t>
            </a:r>
            <a:r>
              <a:rPr lang="ru-RU" dirty="0" err="1"/>
              <a:t>изчезват</a:t>
            </a:r>
            <a:r>
              <a:rPr lang="ru-RU" dirty="0"/>
              <a:t> след </a:t>
            </a:r>
            <a:r>
              <a:rPr lang="ru-RU" dirty="0" err="1"/>
              <a:t>завършване</a:t>
            </a:r>
            <a:r>
              <a:rPr lang="ru-RU" dirty="0"/>
              <a:t> на </a:t>
            </a:r>
            <a:r>
              <a:rPr lang="ru-RU" dirty="0" err="1"/>
              <a:t>средното</a:t>
            </a:r>
            <a:r>
              <a:rPr lang="ru-RU" dirty="0"/>
              <a:t> образование. </a:t>
            </a:r>
          </a:p>
          <a:p>
            <a:endParaRPr lang="ru-RU" dirty="0"/>
          </a:p>
          <a:p>
            <a:r>
              <a:rPr lang="ru-RU" dirty="0" err="1"/>
              <a:t>Предизвикателства</a:t>
            </a:r>
            <a:r>
              <a:rPr lang="ru-RU" dirty="0"/>
              <a:t>: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ru-RU" dirty="0" err="1"/>
              <a:t>завишени</a:t>
            </a:r>
            <a:r>
              <a:rPr lang="ru-RU" dirty="0"/>
              <a:t> </a:t>
            </a:r>
            <a:r>
              <a:rPr lang="ru-RU" dirty="0" err="1"/>
              <a:t>академични</a:t>
            </a:r>
            <a:r>
              <a:rPr lang="ru-RU" dirty="0"/>
              <a:t> </a:t>
            </a:r>
            <a:r>
              <a:rPr lang="ru-RU" dirty="0" err="1"/>
              <a:t>изисквания</a:t>
            </a:r>
            <a:r>
              <a:rPr lang="ru-RU" dirty="0"/>
              <a:t>, 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ru-RU" dirty="0" err="1"/>
              <a:t>голям</a:t>
            </a:r>
            <a:r>
              <a:rPr lang="ru-RU" dirty="0"/>
              <a:t> </a:t>
            </a:r>
            <a:r>
              <a:rPr lang="ru-RU" dirty="0" err="1"/>
              <a:t>обем</a:t>
            </a:r>
            <a:r>
              <a:rPr lang="ru-RU" dirty="0"/>
              <a:t> на </a:t>
            </a:r>
            <a:r>
              <a:rPr lang="ru-RU" dirty="0" err="1"/>
              <a:t>материалите</a:t>
            </a:r>
            <a:r>
              <a:rPr lang="ru-RU" dirty="0"/>
              <a:t> за </a:t>
            </a:r>
            <a:r>
              <a:rPr lang="ru-RU" dirty="0" err="1"/>
              <a:t>четене</a:t>
            </a:r>
            <a:r>
              <a:rPr lang="ru-RU" dirty="0"/>
              <a:t>,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ru-RU" dirty="0" err="1"/>
              <a:t>по-висока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на </a:t>
            </a:r>
            <a:r>
              <a:rPr lang="ru-RU" dirty="0" err="1"/>
              <a:t>писмените</a:t>
            </a:r>
            <a:r>
              <a:rPr lang="ru-RU" dirty="0"/>
              <a:t> задачи.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8A066E-D836-0611-22AB-E6A2D4CC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047755-BE39-7BB2-F31F-76B1F773E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381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B40C-9921-082A-9A7B-AF43AEA4A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Предизвикателства при четене (декодиране)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BFC92-8E54-5C73-64DB-72C8E36B7C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Механичните</a:t>
            </a:r>
            <a:r>
              <a:rPr lang="ru-RU" dirty="0"/>
              <a:t> трудности при </a:t>
            </a:r>
            <a:r>
              <a:rPr lang="ru-RU" dirty="0" err="1"/>
              <a:t>четене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в </a:t>
            </a:r>
            <a:r>
              <a:rPr lang="ru-RU" dirty="0" err="1"/>
              <a:t>основата</a:t>
            </a:r>
            <a:r>
              <a:rPr lang="ru-RU" dirty="0"/>
              <a:t> на много от </a:t>
            </a:r>
            <a:r>
              <a:rPr lang="ru-RU" dirty="0" err="1"/>
              <a:t>академичните</a:t>
            </a:r>
            <a:r>
              <a:rPr lang="ru-RU" dirty="0"/>
              <a:t> затруднения. </a:t>
            </a:r>
          </a:p>
          <a:p>
            <a:r>
              <a:rPr lang="ru-RU" dirty="0"/>
              <a:t>Те се </a:t>
            </a:r>
            <a:r>
              <a:rPr lang="ru-RU" dirty="0" err="1"/>
              <a:t>проявяват</a:t>
            </a:r>
            <a:r>
              <a:rPr lang="ru-RU" dirty="0"/>
              <a:t> чрез </a:t>
            </a:r>
            <a:r>
              <a:rPr lang="ru-RU" dirty="0" err="1"/>
              <a:t>специфични</a:t>
            </a:r>
            <a:r>
              <a:rPr lang="ru-RU" dirty="0"/>
              <a:t> и </a:t>
            </a:r>
            <a:r>
              <a:rPr lang="ru-RU" dirty="0" err="1"/>
              <a:t>повтарящи</a:t>
            </a:r>
            <a:r>
              <a:rPr lang="ru-RU" dirty="0"/>
              <a:t> се грешки.</a:t>
            </a:r>
          </a:p>
          <a:p>
            <a:r>
              <a:rPr lang="ru-RU" dirty="0"/>
              <a:t>В </a:t>
            </a:r>
            <a:r>
              <a:rPr lang="ru-RU" dirty="0" err="1"/>
              <a:t>практиката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означава</a:t>
            </a:r>
            <a:r>
              <a:rPr lang="ru-RU" dirty="0"/>
              <a:t>, че един студент с дислексия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нуждае</a:t>
            </a:r>
            <a:r>
              <a:rPr lang="ru-RU" dirty="0"/>
              <a:t> от </a:t>
            </a:r>
            <a:r>
              <a:rPr lang="ru-RU" b="1" dirty="0" err="1"/>
              <a:t>значително</a:t>
            </a:r>
            <a:r>
              <a:rPr lang="ru-RU" b="1" dirty="0"/>
              <a:t> </a:t>
            </a:r>
            <a:r>
              <a:rPr lang="ru-RU" b="1" dirty="0" err="1"/>
              <a:t>повече</a:t>
            </a:r>
            <a:r>
              <a:rPr lang="ru-RU" b="1" dirty="0"/>
              <a:t> </a:t>
            </a:r>
            <a:r>
              <a:rPr lang="ru-RU" b="1" dirty="0" err="1"/>
              <a:t>време</a:t>
            </a:r>
            <a:r>
              <a:rPr lang="ru-RU" b="1" dirty="0"/>
              <a:t> </a:t>
            </a:r>
            <a:r>
              <a:rPr lang="ru-RU" dirty="0"/>
              <a:t>за </a:t>
            </a:r>
            <a:r>
              <a:rPr lang="ru-RU" dirty="0" err="1"/>
              <a:t>прочитане</a:t>
            </a:r>
            <a:r>
              <a:rPr lang="ru-RU" dirty="0"/>
              <a:t> на </a:t>
            </a:r>
            <a:r>
              <a:rPr lang="ru-RU" dirty="0" err="1"/>
              <a:t>учебни</a:t>
            </a:r>
            <a:r>
              <a:rPr lang="ru-RU" dirty="0"/>
              <a:t> </a:t>
            </a:r>
            <a:r>
              <a:rPr lang="ru-RU" dirty="0" err="1"/>
              <a:t>материали</a:t>
            </a:r>
            <a:r>
              <a:rPr lang="ru-RU" dirty="0"/>
              <a:t>, </a:t>
            </a:r>
            <a:r>
              <a:rPr lang="ru-RU" dirty="0" err="1"/>
              <a:t>научни</a:t>
            </a:r>
            <a:r>
              <a:rPr lang="ru-RU" dirty="0"/>
              <a:t> </a:t>
            </a:r>
            <a:r>
              <a:rPr lang="ru-RU" dirty="0" err="1"/>
              <a:t>статии</a:t>
            </a:r>
            <a:r>
              <a:rPr lang="ru-RU" dirty="0"/>
              <a:t>, задания или </a:t>
            </a:r>
            <a:r>
              <a:rPr lang="ru-RU" dirty="0" err="1"/>
              <a:t>изпитни</a:t>
            </a:r>
            <a:r>
              <a:rPr lang="ru-RU" dirty="0"/>
              <a:t> </a:t>
            </a:r>
            <a:r>
              <a:rPr lang="ru-RU" dirty="0" err="1"/>
              <a:t>въпроси</a:t>
            </a:r>
            <a:r>
              <a:rPr lang="ru-RU" dirty="0"/>
              <a:t> в сравнение с </a:t>
            </a:r>
            <a:r>
              <a:rPr lang="ru-RU" dirty="0" err="1"/>
              <a:t>неговите</a:t>
            </a:r>
            <a:r>
              <a:rPr lang="ru-RU" dirty="0"/>
              <a:t> </a:t>
            </a:r>
            <a:r>
              <a:rPr lang="ru-RU" dirty="0" err="1"/>
              <a:t>колеги</a:t>
            </a:r>
            <a:r>
              <a:rPr lang="ru-RU" dirty="0"/>
              <a:t>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85C270-D6DD-0F28-811A-6B29BF493E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/>
              <a:t>Паралексия</a:t>
            </a:r>
            <a:r>
              <a:rPr lang="ru-RU" b="1" dirty="0"/>
              <a:t>: </a:t>
            </a:r>
            <a:r>
              <a:rPr lang="ru-RU" dirty="0"/>
              <a:t>Замени на </a:t>
            </a:r>
            <a:r>
              <a:rPr lang="ru-RU" dirty="0" err="1"/>
              <a:t>визуално</a:t>
            </a:r>
            <a:r>
              <a:rPr lang="ru-RU" dirty="0"/>
              <a:t> или </a:t>
            </a:r>
            <a:r>
              <a:rPr lang="ru-RU" dirty="0" err="1"/>
              <a:t>акустично</a:t>
            </a:r>
            <a:r>
              <a:rPr lang="ru-RU" dirty="0"/>
              <a:t> сходни </a:t>
            </a:r>
            <a:r>
              <a:rPr lang="ru-RU" dirty="0" err="1"/>
              <a:t>букви</a:t>
            </a:r>
            <a:r>
              <a:rPr lang="ru-RU" dirty="0"/>
              <a:t>. </a:t>
            </a:r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бъркат</a:t>
            </a:r>
            <a:r>
              <a:rPr lang="ru-RU" dirty="0"/>
              <a:t> </a:t>
            </a:r>
            <a:r>
              <a:rPr lang="ru-RU" dirty="0" err="1"/>
              <a:t>графеми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б-д, п-т, с-з.</a:t>
            </a:r>
          </a:p>
          <a:p>
            <a:r>
              <a:rPr lang="ru-RU" b="1" dirty="0" err="1"/>
              <a:t>Елизии</a:t>
            </a:r>
            <a:r>
              <a:rPr lang="ru-RU" b="1" dirty="0"/>
              <a:t>: </a:t>
            </a:r>
            <a:r>
              <a:rPr lang="ru-RU" dirty="0" err="1"/>
              <a:t>Пропускане</a:t>
            </a:r>
            <a:r>
              <a:rPr lang="ru-RU" dirty="0"/>
              <a:t> на </a:t>
            </a:r>
            <a:r>
              <a:rPr lang="ru-RU" dirty="0" err="1"/>
              <a:t>букви</a:t>
            </a:r>
            <a:r>
              <a:rPr lang="ru-RU" dirty="0"/>
              <a:t> или цели </a:t>
            </a:r>
            <a:r>
              <a:rPr lang="ru-RU" dirty="0" err="1"/>
              <a:t>срички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при </a:t>
            </a:r>
            <a:r>
              <a:rPr lang="ru-RU" dirty="0" err="1"/>
              <a:t>думи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струпани</a:t>
            </a:r>
            <a:r>
              <a:rPr lang="ru-RU" dirty="0"/>
              <a:t> </a:t>
            </a:r>
            <a:r>
              <a:rPr lang="ru-RU" dirty="0" err="1"/>
              <a:t>съгласни</a:t>
            </a:r>
            <a:r>
              <a:rPr lang="ru-RU" dirty="0"/>
              <a:t> (напр. "</a:t>
            </a:r>
            <a:r>
              <a:rPr lang="ru-RU" dirty="0" err="1"/>
              <a:t>праскова</a:t>
            </a:r>
            <a:r>
              <a:rPr lang="ru-RU" dirty="0"/>
              <a:t>"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прочетено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"</a:t>
            </a:r>
            <a:r>
              <a:rPr lang="ru-RU" dirty="0" err="1"/>
              <a:t>паскова</a:t>
            </a:r>
            <a:r>
              <a:rPr lang="ru-RU" dirty="0"/>
              <a:t>").</a:t>
            </a:r>
          </a:p>
          <a:p>
            <a:r>
              <a:rPr lang="ru-RU" b="1" dirty="0"/>
              <a:t>Инверсии: </a:t>
            </a:r>
            <a:r>
              <a:rPr lang="ru-RU" dirty="0" err="1"/>
              <a:t>Разместване</a:t>
            </a:r>
            <a:r>
              <a:rPr lang="ru-RU" dirty="0"/>
              <a:t> на </a:t>
            </a:r>
            <a:r>
              <a:rPr lang="ru-RU" dirty="0" err="1"/>
              <a:t>реда</a:t>
            </a:r>
            <a:r>
              <a:rPr lang="ru-RU" dirty="0"/>
              <a:t> на </a:t>
            </a:r>
            <a:r>
              <a:rPr lang="ru-RU" dirty="0" err="1"/>
              <a:t>букви</a:t>
            </a:r>
            <a:r>
              <a:rPr lang="ru-RU" dirty="0"/>
              <a:t> или </a:t>
            </a:r>
            <a:r>
              <a:rPr lang="ru-RU" dirty="0" err="1"/>
              <a:t>срички</a:t>
            </a:r>
            <a:r>
              <a:rPr lang="ru-RU" dirty="0"/>
              <a:t> в </a:t>
            </a:r>
            <a:r>
              <a:rPr lang="ru-RU" dirty="0" err="1"/>
              <a:t>думата</a:t>
            </a:r>
            <a:r>
              <a:rPr lang="ru-RU" dirty="0"/>
              <a:t> (напр. "</a:t>
            </a:r>
            <a:r>
              <a:rPr lang="ru-RU" dirty="0" err="1"/>
              <a:t>пролетно</a:t>
            </a:r>
            <a:r>
              <a:rPr lang="ru-RU" dirty="0"/>
              <a:t>" </a:t>
            </a:r>
            <a:r>
              <a:rPr lang="ru-RU" dirty="0" err="1"/>
              <a:t>може</a:t>
            </a:r>
            <a:r>
              <a:rPr lang="ru-RU" dirty="0"/>
              <a:t> да стане "</a:t>
            </a:r>
            <a:r>
              <a:rPr lang="ru-RU" dirty="0" err="1"/>
              <a:t>порлетно</a:t>
            </a:r>
            <a:r>
              <a:rPr lang="ru-RU" dirty="0"/>
              <a:t>").</a:t>
            </a:r>
          </a:p>
          <a:p>
            <a:r>
              <a:rPr lang="ru-RU" b="1" dirty="0" err="1"/>
              <a:t>Бавен</a:t>
            </a:r>
            <a:r>
              <a:rPr lang="ru-RU" b="1" dirty="0"/>
              <a:t> темп и затруднено </a:t>
            </a:r>
            <a:r>
              <a:rPr lang="ru-RU" b="1" dirty="0" err="1"/>
              <a:t>проследяване</a:t>
            </a:r>
            <a:r>
              <a:rPr lang="ru-RU" b="1" dirty="0"/>
              <a:t> на </a:t>
            </a:r>
            <a:r>
              <a:rPr lang="ru-RU" b="1" dirty="0" err="1"/>
              <a:t>редовете</a:t>
            </a:r>
            <a:r>
              <a:rPr lang="ru-RU" dirty="0"/>
              <a:t>: </a:t>
            </a:r>
            <a:r>
              <a:rPr lang="ru-RU" dirty="0" err="1"/>
              <a:t>Четенето</a:t>
            </a:r>
            <a:r>
              <a:rPr lang="ru-RU" dirty="0"/>
              <a:t> е </a:t>
            </a:r>
            <a:r>
              <a:rPr lang="ru-RU" dirty="0" err="1"/>
              <a:t>бавно</a:t>
            </a:r>
            <a:r>
              <a:rPr lang="ru-RU" dirty="0"/>
              <a:t> и </a:t>
            </a:r>
            <a:r>
              <a:rPr lang="ru-RU" dirty="0" err="1"/>
              <a:t>изисква</a:t>
            </a:r>
            <a:r>
              <a:rPr lang="ru-RU" dirty="0"/>
              <a:t> </a:t>
            </a:r>
            <a:r>
              <a:rPr lang="ru-RU" dirty="0" err="1"/>
              <a:t>голяма</a:t>
            </a:r>
            <a:r>
              <a:rPr lang="ru-RU" dirty="0"/>
              <a:t> концентрация. </a:t>
            </a:r>
            <a:r>
              <a:rPr lang="ru-RU" dirty="0" err="1"/>
              <a:t>Студентът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губи </a:t>
            </a:r>
            <a:r>
              <a:rPr lang="ru-RU" dirty="0" err="1"/>
              <a:t>мястото</a:t>
            </a:r>
            <a:r>
              <a:rPr lang="ru-RU" dirty="0"/>
              <a:t> си в текста, да </a:t>
            </a:r>
            <a:r>
              <a:rPr lang="ru-RU" dirty="0" err="1"/>
              <a:t>прескача</a:t>
            </a:r>
            <a:r>
              <a:rPr lang="ru-RU" dirty="0"/>
              <a:t> </a:t>
            </a:r>
            <a:r>
              <a:rPr lang="ru-RU" dirty="0" err="1"/>
              <a:t>редове</a:t>
            </a:r>
            <a:r>
              <a:rPr lang="ru-RU" dirty="0"/>
              <a:t> или да </a:t>
            </a:r>
            <a:r>
              <a:rPr lang="ru-RU" dirty="0" err="1"/>
              <a:t>прочита</a:t>
            </a:r>
            <a:r>
              <a:rPr lang="ru-RU" dirty="0"/>
              <a:t> един и </a:t>
            </a:r>
            <a:r>
              <a:rPr lang="ru-RU" dirty="0" err="1"/>
              <a:t>същ</a:t>
            </a:r>
            <a:r>
              <a:rPr lang="ru-RU" dirty="0"/>
              <a:t> </a:t>
            </a:r>
            <a:r>
              <a:rPr lang="ru-RU" dirty="0" err="1"/>
              <a:t>ред</a:t>
            </a:r>
            <a:r>
              <a:rPr lang="ru-RU" dirty="0"/>
              <a:t> по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пъти</a:t>
            </a:r>
            <a:r>
              <a:rPr lang="ru-RU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DCFC6-F037-751A-EB1E-542F3966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A5339-7F32-CF32-758D-9AEF7BB2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249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ABD29-F572-2CE8-FCDC-0FE1F2F6F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Предизвикателства при писане (кодиране)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81B3E-238F-6FE2-3567-FE339A640E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/>
              <a:t>Трудностите</a:t>
            </a:r>
            <a:r>
              <a:rPr lang="ru-RU" dirty="0"/>
              <a:t> при </a:t>
            </a:r>
            <a:r>
              <a:rPr lang="ru-RU" dirty="0" err="1"/>
              <a:t>писане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аналогични</a:t>
            </a:r>
            <a:r>
              <a:rPr lang="ru-RU" dirty="0"/>
              <a:t> на </a:t>
            </a:r>
            <a:r>
              <a:rPr lang="ru-RU" dirty="0" err="1"/>
              <a:t>тези</a:t>
            </a:r>
            <a:r>
              <a:rPr lang="ru-RU" dirty="0"/>
              <a:t> при </a:t>
            </a:r>
            <a:r>
              <a:rPr lang="ru-RU" dirty="0" err="1"/>
              <a:t>четене</a:t>
            </a:r>
            <a:r>
              <a:rPr lang="ru-RU" dirty="0"/>
              <a:t> и </a:t>
            </a:r>
            <a:r>
              <a:rPr lang="ru-RU" dirty="0" err="1"/>
              <a:t>отново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механичния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на </a:t>
            </a:r>
            <a:r>
              <a:rPr lang="ru-RU" dirty="0" err="1"/>
              <a:t>преобразуване</a:t>
            </a:r>
            <a:r>
              <a:rPr lang="ru-RU" dirty="0"/>
              <a:t> на </a:t>
            </a:r>
            <a:r>
              <a:rPr lang="ru-RU" dirty="0" err="1"/>
              <a:t>фонемите</a:t>
            </a:r>
            <a:r>
              <a:rPr lang="ru-RU" dirty="0"/>
              <a:t> в </a:t>
            </a:r>
            <a:r>
              <a:rPr lang="ru-RU" dirty="0" err="1"/>
              <a:t>графеми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Писмените</a:t>
            </a:r>
            <a:r>
              <a:rPr lang="ru-RU" dirty="0"/>
              <a:t> </a:t>
            </a:r>
            <a:r>
              <a:rPr lang="ru-RU" dirty="0" err="1"/>
              <a:t>работи</a:t>
            </a:r>
            <a:r>
              <a:rPr lang="ru-RU" dirty="0"/>
              <a:t> на </a:t>
            </a:r>
            <a:r>
              <a:rPr lang="ru-RU" dirty="0" err="1"/>
              <a:t>студентите</a:t>
            </a:r>
            <a:r>
              <a:rPr lang="ru-RU" dirty="0"/>
              <a:t> с дислексия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съдържат</a:t>
            </a:r>
            <a:r>
              <a:rPr lang="ru-RU" dirty="0"/>
              <a:t> </a:t>
            </a:r>
            <a:r>
              <a:rPr lang="ru-RU" dirty="0" err="1"/>
              <a:t>механични</a:t>
            </a:r>
            <a:r>
              <a:rPr lang="ru-RU" dirty="0"/>
              <a:t> грешки,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отразяват</a:t>
            </a:r>
            <a:r>
              <a:rPr lang="ru-RU" dirty="0"/>
              <a:t> </a:t>
            </a:r>
            <a:r>
              <a:rPr lang="ru-RU" dirty="0" err="1"/>
              <a:t>липса</a:t>
            </a:r>
            <a:r>
              <a:rPr lang="ru-RU" dirty="0"/>
              <a:t> на знание по </a:t>
            </a:r>
            <a:r>
              <a:rPr lang="ru-RU" dirty="0" err="1"/>
              <a:t>темата</a:t>
            </a:r>
            <a:r>
              <a:rPr lang="ru-RU" dirty="0"/>
              <a:t>, 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пряка</a:t>
            </a:r>
            <a:r>
              <a:rPr lang="ru-RU" dirty="0"/>
              <a:t> </a:t>
            </a:r>
            <a:r>
              <a:rPr lang="ru-RU" dirty="0" err="1"/>
              <a:t>проява</a:t>
            </a:r>
            <a:r>
              <a:rPr lang="ru-RU" dirty="0"/>
              <a:t> на </a:t>
            </a:r>
            <a:r>
              <a:rPr lang="ru-RU" dirty="0" err="1"/>
              <a:t>същността</a:t>
            </a:r>
            <a:r>
              <a:rPr lang="ru-RU" dirty="0"/>
              <a:t> на </a:t>
            </a:r>
            <a:r>
              <a:rPr lang="ru-RU" dirty="0" err="1"/>
              <a:t>състоянието</a:t>
            </a:r>
            <a:r>
              <a:rPr lang="ru-RU" dirty="0"/>
              <a:t>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DC92B-4E06-8DB2-1AF3-F9B52A1936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/>
              <a:t>Параграфия</a:t>
            </a:r>
            <a:r>
              <a:rPr lang="ru-RU" b="1" dirty="0"/>
              <a:t>:</a:t>
            </a:r>
            <a:r>
              <a:rPr lang="ru-RU" dirty="0"/>
              <a:t> Замени на </a:t>
            </a:r>
            <a:r>
              <a:rPr lang="ru-RU" dirty="0" err="1"/>
              <a:t>букви</a:t>
            </a:r>
            <a:r>
              <a:rPr lang="ru-RU" dirty="0"/>
              <a:t> при </a:t>
            </a:r>
            <a:r>
              <a:rPr lang="ru-RU" dirty="0" err="1"/>
              <a:t>писане</a:t>
            </a:r>
            <a:r>
              <a:rPr lang="ru-RU" dirty="0"/>
              <a:t>, </a:t>
            </a:r>
            <a:r>
              <a:rPr lang="ru-RU" dirty="0" err="1"/>
              <a:t>аналогични</a:t>
            </a:r>
            <a:r>
              <a:rPr lang="ru-RU" dirty="0"/>
              <a:t> на </a:t>
            </a:r>
            <a:r>
              <a:rPr lang="ru-RU" dirty="0" err="1"/>
              <a:t>тези</a:t>
            </a:r>
            <a:r>
              <a:rPr lang="ru-RU" dirty="0"/>
              <a:t> при </a:t>
            </a:r>
            <a:r>
              <a:rPr lang="ru-RU" dirty="0" err="1"/>
              <a:t>четене</a:t>
            </a:r>
            <a:r>
              <a:rPr lang="ru-RU" dirty="0"/>
              <a:t>.</a:t>
            </a:r>
          </a:p>
          <a:p>
            <a:r>
              <a:rPr lang="ru-RU" b="1" dirty="0" err="1"/>
              <a:t>Специфични</a:t>
            </a:r>
            <a:r>
              <a:rPr lang="ru-RU" b="1" dirty="0"/>
              <a:t> </a:t>
            </a:r>
            <a:r>
              <a:rPr lang="ru-RU" b="1" dirty="0" err="1"/>
              <a:t>правописни</a:t>
            </a:r>
            <a:r>
              <a:rPr lang="ru-RU" b="1" dirty="0"/>
              <a:t> и </a:t>
            </a:r>
            <a:r>
              <a:rPr lang="ru-RU" b="1" dirty="0" err="1"/>
              <a:t>пунктуационни</a:t>
            </a:r>
            <a:r>
              <a:rPr lang="ru-RU" b="1" dirty="0"/>
              <a:t> грешки: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грешки </a:t>
            </a:r>
            <a:r>
              <a:rPr lang="ru-RU" dirty="0" err="1"/>
              <a:t>персистират</a:t>
            </a:r>
            <a:r>
              <a:rPr lang="ru-RU" dirty="0"/>
              <a:t> дори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студентът</a:t>
            </a:r>
            <a:r>
              <a:rPr lang="ru-RU" dirty="0"/>
              <a:t> </a:t>
            </a:r>
            <a:r>
              <a:rPr lang="ru-RU" dirty="0" err="1"/>
              <a:t>познава</a:t>
            </a:r>
            <a:r>
              <a:rPr lang="ru-RU" dirty="0"/>
              <a:t> </a:t>
            </a:r>
            <a:r>
              <a:rPr lang="ru-RU" dirty="0" err="1"/>
              <a:t>съответните</a:t>
            </a:r>
            <a:r>
              <a:rPr lang="ru-RU" dirty="0"/>
              <a:t> </a:t>
            </a:r>
            <a:r>
              <a:rPr lang="ru-RU" dirty="0" err="1"/>
              <a:t>граматични</a:t>
            </a:r>
            <a:r>
              <a:rPr lang="ru-RU" dirty="0"/>
              <a:t> правила. </a:t>
            </a:r>
            <a:r>
              <a:rPr lang="ru-RU" dirty="0" err="1"/>
              <a:t>Проблемът</a:t>
            </a:r>
            <a:r>
              <a:rPr lang="ru-RU" dirty="0"/>
              <a:t> не е в </a:t>
            </a:r>
            <a:r>
              <a:rPr lang="ru-RU" dirty="0" err="1"/>
              <a:t>липсата</a:t>
            </a:r>
            <a:r>
              <a:rPr lang="ru-RU" dirty="0"/>
              <a:t> на знание, а в </a:t>
            </a:r>
            <a:r>
              <a:rPr lang="ru-RU" dirty="0" err="1"/>
              <a:t>трудността</a:t>
            </a:r>
            <a:r>
              <a:rPr lang="ru-RU" dirty="0"/>
              <a:t> да се приложи </a:t>
            </a:r>
            <a:r>
              <a:rPr lang="ru-RU" dirty="0" err="1"/>
              <a:t>автоматизирано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писане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включва</a:t>
            </a:r>
            <a:r>
              <a:rPr lang="ru-RU" dirty="0"/>
              <a:t> и грешки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неправилно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представка от </a:t>
            </a:r>
            <a:r>
              <a:rPr lang="ru-RU" dirty="0" err="1"/>
              <a:t>корена</a:t>
            </a:r>
            <a:r>
              <a:rPr lang="ru-RU" dirty="0"/>
              <a:t> (по </a:t>
            </a:r>
            <a:r>
              <a:rPr lang="ru-RU" dirty="0" err="1"/>
              <a:t>катери</a:t>
            </a:r>
            <a:r>
              <a:rPr lang="ru-RU" dirty="0"/>
              <a:t> вместо </a:t>
            </a:r>
            <a:r>
              <a:rPr lang="ru-RU" dirty="0" err="1"/>
              <a:t>покатери</a:t>
            </a:r>
            <a:r>
              <a:rPr lang="ru-RU" dirty="0"/>
              <a:t>) или </a:t>
            </a:r>
            <a:r>
              <a:rPr lang="ru-RU" dirty="0" err="1"/>
              <a:t>сливане</a:t>
            </a:r>
            <a:r>
              <a:rPr lang="ru-RU" dirty="0"/>
              <a:t> на предлог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съществително</a:t>
            </a:r>
            <a:r>
              <a:rPr lang="ru-RU" dirty="0"/>
              <a:t> (</a:t>
            </a:r>
            <a:r>
              <a:rPr lang="ru-RU" dirty="0" err="1"/>
              <a:t>подървото</a:t>
            </a:r>
            <a:r>
              <a:rPr lang="ru-RU" dirty="0"/>
              <a:t>).</a:t>
            </a:r>
          </a:p>
          <a:p>
            <a:r>
              <a:rPr lang="ru-RU" b="1" dirty="0" err="1"/>
              <a:t>Бавен</a:t>
            </a:r>
            <a:r>
              <a:rPr lang="ru-RU" b="1" dirty="0"/>
              <a:t> темп на </a:t>
            </a:r>
            <a:r>
              <a:rPr lang="ru-RU" b="1" dirty="0" err="1"/>
              <a:t>писане</a:t>
            </a:r>
            <a:r>
              <a:rPr lang="ru-RU" dirty="0"/>
              <a:t>: </a:t>
            </a:r>
            <a:r>
              <a:rPr lang="ru-RU" dirty="0" err="1"/>
              <a:t>Процесът</a:t>
            </a:r>
            <a:r>
              <a:rPr lang="ru-RU" dirty="0"/>
              <a:t> на </a:t>
            </a:r>
            <a:r>
              <a:rPr lang="ru-RU" dirty="0" err="1"/>
              <a:t>писане</a:t>
            </a:r>
            <a:r>
              <a:rPr lang="ru-RU" dirty="0"/>
              <a:t> е </a:t>
            </a:r>
            <a:r>
              <a:rPr lang="ru-RU" dirty="0" err="1"/>
              <a:t>бавен</a:t>
            </a:r>
            <a:r>
              <a:rPr lang="ru-RU" dirty="0"/>
              <a:t> и </a:t>
            </a:r>
            <a:r>
              <a:rPr lang="ru-RU" dirty="0" err="1"/>
              <a:t>изморителен</a:t>
            </a:r>
            <a:r>
              <a:rPr lang="ru-RU" dirty="0"/>
              <a:t>.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ACBC6-18C5-F3E7-EBEE-BF42376AD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EA6D1-B434-4691-EECB-F1C26BAD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38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23D61-699D-9BE3-282A-207F65E71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Влияние върху други академични дейности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9A500-B2E6-C283-C40C-55B4D38BD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Решаване</a:t>
            </a:r>
            <a:r>
              <a:rPr lang="ru-RU" b="1" dirty="0"/>
              <a:t> на </a:t>
            </a:r>
            <a:r>
              <a:rPr lang="ru-RU" b="1" dirty="0" err="1"/>
              <a:t>текстови</a:t>
            </a:r>
            <a:r>
              <a:rPr lang="ru-RU" b="1" dirty="0"/>
              <a:t> задачи: </a:t>
            </a:r>
            <a:r>
              <a:rPr lang="ru-RU" dirty="0"/>
              <a:t>В </a:t>
            </a:r>
            <a:r>
              <a:rPr lang="ru-RU" dirty="0" err="1"/>
              <a:t>дисциплини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математика, статистика или физика, </a:t>
            </a:r>
            <a:r>
              <a:rPr lang="ru-RU" dirty="0" err="1"/>
              <a:t>студентите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изпитват</a:t>
            </a:r>
            <a:r>
              <a:rPr lang="ru-RU" dirty="0"/>
              <a:t> затруднения не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самите</a:t>
            </a:r>
            <a:r>
              <a:rPr lang="ru-RU" dirty="0"/>
              <a:t> </a:t>
            </a:r>
            <a:r>
              <a:rPr lang="ru-RU" dirty="0" err="1"/>
              <a:t>изчисления</a:t>
            </a:r>
            <a:r>
              <a:rPr lang="ru-RU" dirty="0"/>
              <a:t>, а </a:t>
            </a:r>
            <a:r>
              <a:rPr lang="ru-RU" dirty="0" err="1"/>
              <a:t>снеобходимото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за </a:t>
            </a:r>
            <a:r>
              <a:rPr lang="ru-RU" dirty="0" err="1"/>
              <a:t>прочитане</a:t>
            </a:r>
            <a:r>
              <a:rPr lang="ru-RU" dirty="0"/>
              <a:t> на </a:t>
            </a:r>
            <a:r>
              <a:rPr lang="ru-RU" dirty="0" err="1"/>
              <a:t>условията</a:t>
            </a:r>
            <a:r>
              <a:rPr lang="ru-RU" dirty="0"/>
              <a:t> на </a:t>
            </a:r>
            <a:r>
              <a:rPr lang="ru-RU" dirty="0" err="1"/>
              <a:t>текстовите</a:t>
            </a:r>
            <a:r>
              <a:rPr lang="ru-RU" dirty="0"/>
              <a:t> задачи.</a:t>
            </a:r>
          </a:p>
          <a:p>
            <a:r>
              <a:rPr lang="ru-RU" b="1" dirty="0" err="1"/>
              <a:t>Организационни</a:t>
            </a:r>
            <a:r>
              <a:rPr lang="ru-RU" b="1" dirty="0"/>
              <a:t> умения: </a:t>
            </a:r>
            <a:r>
              <a:rPr lang="ru-RU" dirty="0" err="1"/>
              <a:t>Дислексията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уменията</a:t>
            </a:r>
            <a:r>
              <a:rPr lang="ru-RU" dirty="0"/>
              <a:t> за управление на </a:t>
            </a:r>
            <a:r>
              <a:rPr lang="ru-RU" dirty="0" err="1"/>
              <a:t>времето</a:t>
            </a:r>
            <a:r>
              <a:rPr lang="ru-RU" dirty="0"/>
              <a:t> и </a:t>
            </a:r>
            <a:r>
              <a:rPr lang="ru-RU" dirty="0" err="1"/>
              <a:t>планиране</a:t>
            </a:r>
            <a:r>
              <a:rPr lang="ru-RU" dirty="0"/>
              <a:t> на </a:t>
            </a:r>
            <a:r>
              <a:rPr lang="ru-RU" dirty="0" err="1"/>
              <a:t>изпълнението</a:t>
            </a:r>
            <a:r>
              <a:rPr lang="ru-RU" dirty="0"/>
              <a:t> на задачи (British </a:t>
            </a:r>
            <a:r>
              <a:rPr lang="ru-RU" dirty="0" err="1"/>
              <a:t>Dyslexia</a:t>
            </a:r>
            <a:r>
              <a:rPr lang="ru-RU" dirty="0"/>
              <a:t> Association, BDA).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209758-A961-5666-13DD-D3FC7BB1B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AEA01-DD8E-4AEE-EF46-8C8DD236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46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3DBB4-22ED-FEB8-2D2B-A8D75A761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Силни страни и уникални способности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9E4D7-8304-D833-27F3-3ECA092EC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Изключително</a:t>
            </a:r>
            <a:r>
              <a:rPr lang="ru-RU" dirty="0"/>
              <a:t> важно е </a:t>
            </a:r>
            <a:r>
              <a:rPr lang="ru-RU" dirty="0" err="1"/>
              <a:t>дислексията</a:t>
            </a:r>
            <a:r>
              <a:rPr lang="ru-RU" dirty="0"/>
              <a:t> да се </a:t>
            </a:r>
            <a:r>
              <a:rPr lang="ru-RU" dirty="0" err="1"/>
              <a:t>разглежда</a:t>
            </a:r>
            <a:r>
              <a:rPr lang="ru-RU" dirty="0"/>
              <a:t> не само </a:t>
            </a:r>
            <a:r>
              <a:rPr lang="ru-RU" dirty="0" err="1"/>
              <a:t>като</a:t>
            </a:r>
            <a:r>
              <a:rPr lang="ru-RU" dirty="0"/>
              <a:t> набор от </a:t>
            </a:r>
            <a:r>
              <a:rPr lang="ru-RU" dirty="0" err="1"/>
              <a:t>дефицити</a:t>
            </a:r>
            <a:r>
              <a:rPr lang="ru-RU" dirty="0"/>
              <a:t>, а </a:t>
            </a:r>
            <a:r>
              <a:rPr lang="ru-RU" dirty="0" err="1"/>
              <a:t>като</a:t>
            </a:r>
            <a:r>
              <a:rPr lang="ru-RU" dirty="0"/>
              <a:t> различен </a:t>
            </a:r>
            <a:r>
              <a:rPr lang="ru-RU" dirty="0" err="1"/>
              <a:t>когнитивен</a:t>
            </a:r>
            <a:r>
              <a:rPr lang="ru-RU" dirty="0"/>
              <a:t> стил, </a:t>
            </a:r>
            <a:r>
              <a:rPr lang="ru-RU" dirty="0" err="1"/>
              <a:t>който</a:t>
            </a:r>
            <a:r>
              <a:rPr lang="ru-RU" dirty="0"/>
              <a:t> носи и </a:t>
            </a:r>
            <a:r>
              <a:rPr lang="ru-RU" dirty="0" err="1"/>
              <a:t>своите</a:t>
            </a:r>
            <a:r>
              <a:rPr lang="ru-RU" dirty="0"/>
              <a:t> </a:t>
            </a:r>
            <a:r>
              <a:rPr lang="ru-RU" dirty="0" err="1"/>
              <a:t>предимства</a:t>
            </a:r>
            <a:r>
              <a:rPr lang="ru-RU" dirty="0"/>
              <a:t>.</a:t>
            </a:r>
          </a:p>
          <a:p>
            <a:r>
              <a:rPr lang="ru-RU" dirty="0" err="1"/>
              <a:t>Както</a:t>
            </a:r>
            <a:r>
              <a:rPr lang="ru-RU" dirty="0"/>
              <a:t> </a:t>
            </a:r>
            <a:r>
              <a:rPr lang="ru-RU" dirty="0" err="1"/>
              <a:t>отбелязва</a:t>
            </a:r>
            <a:r>
              <a:rPr lang="ru-RU" dirty="0"/>
              <a:t> British </a:t>
            </a:r>
            <a:r>
              <a:rPr lang="ru-RU" dirty="0" err="1"/>
              <a:t>Dyslexia</a:t>
            </a:r>
            <a:r>
              <a:rPr lang="ru-RU" dirty="0"/>
              <a:t> Association, </a:t>
            </a:r>
            <a:r>
              <a:rPr lang="ru-RU" dirty="0" err="1"/>
              <a:t>хората</a:t>
            </a:r>
            <a:r>
              <a:rPr lang="ru-RU" dirty="0"/>
              <a:t> с дислексия </a:t>
            </a:r>
            <a:r>
              <a:rPr lang="ru-RU" dirty="0" err="1"/>
              <a:t>демонстрират</a:t>
            </a:r>
            <a:r>
              <a:rPr lang="ru-RU" dirty="0"/>
              <a:t> „комбинация от способности и трудности“.</a:t>
            </a:r>
          </a:p>
          <a:p>
            <a:r>
              <a:rPr lang="ru-RU" dirty="0" err="1"/>
              <a:t>Разпознаването</a:t>
            </a:r>
            <a:r>
              <a:rPr lang="ru-RU" dirty="0"/>
              <a:t> и </a:t>
            </a:r>
            <a:r>
              <a:rPr lang="ru-RU" dirty="0" err="1"/>
              <a:t>насърчаването</a:t>
            </a:r>
            <a:r>
              <a:rPr lang="ru-RU" dirty="0"/>
              <a:t> на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силни</a:t>
            </a:r>
            <a:r>
              <a:rPr lang="ru-RU" dirty="0"/>
              <a:t> </a:t>
            </a:r>
            <a:r>
              <a:rPr lang="ru-RU" dirty="0" err="1"/>
              <a:t>страни</a:t>
            </a:r>
            <a:r>
              <a:rPr lang="ru-RU" dirty="0"/>
              <a:t> е толкова важно, </a:t>
            </a:r>
            <a:r>
              <a:rPr lang="ru-RU" dirty="0" err="1"/>
              <a:t>колкото</a:t>
            </a:r>
            <a:r>
              <a:rPr lang="ru-RU" dirty="0"/>
              <a:t> и </a:t>
            </a:r>
            <a:r>
              <a:rPr lang="ru-RU" dirty="0" err="1"/>
              <a:t>подкрепата</a:t>
            </a:r>
            <a:r>
              <a:rPr lang="ru-RU" dirty="0"/>
              <a:t> при </a:t>
            </a:r>
            <a:r>
              <a:rPr lang="ru-RU" dirty="0" err="1"/>
              <a:t>предизвикателствата</a:t>
            </a:r>
            <a:r>
              <a:rPr lang="ru-RU" dirty="0"/>
              <a:t>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C34979-DE4C-1E7F-2F78-665454A5A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198D5E-B8C4-3BE1-1DF6-56B427FC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049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40E02-12AF-3197-4A9F-3FBF3FDAD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Отлично </a:t>
            </a:r>
            <a:r>
              <a:rPr lang="ru-RU" dirty="0" err="1"/>
              <a:t>разбиране</a:t>
            </a:r>
            <a:r>
              <a:rPr lang="ru-RU" dirty="0"/>
              <a:t> при </a:t>
            </a:r>
            <a:r>
              <a:rPr lang="ru-RU" dirty="0" err="1"/>
              <a:t>четене</a:t>
            </a:r>
            <a:r>
              <a:rPr lang="ru-RU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E108A-3B35-A5A9-B210-5FB718263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Въпреки</a:t>
            </a:r>
            <a:r>
              <a:rPr lang="ru-RU" dirty="0"/>
              <a:t> </a:t>
            </a:r>
            <a:r>
              <a:rPr lang="ru-RU" dirty="0" err="1"/>
              <a:t>затрудненията</a:t>
            </a:r>
            <a:r>
              <a:rPr lang="ru-RU" dirty="0"/>
              <a:t> с </a:t>
            </a:r>
            <a:r>
              <a:rPr lang="ru-RU" dirty="0" err="1"/>
              <a:t>декодирането</a:t>
            </a:r>
            <a:r>
              <a:rPr lang="ru-RU" dirty="0"/>
              <a:t>, </a:t>
            </a:r>
            <a:r>
              <a:rPr lang="ru-RU" dirty="0" err="1"/>
              <a:t>семантичната</a:t>
            </a:r>
            <a:r>
              <a:rPr lang="ru-RU" dirty="0"/>
              <a:t> </a:t>
            </a:r>
            <a:r>
              <a:rPr lang="ru-RU" dirty="0" err="1"/>
              <a:t>преработка</a:t>
            </a:r>
            <a:r>
              <a:rPr lang="ru-RU" dirty="0"/>
              <a:t> и </a:t>
            </a:r>
            <a:r>
              <a:rPr lang="ru-RU" dirty="0" err="1"/>
              <a:t>разбирането</a:t>
            </a:r>
            <a:r>
              <a:rPr lang="ru-RU" dirty="0"/>
              <a:t> на </a:t>
            </a:r>
            <a:r>
              <a:rPr lang="ru-RU" dirty="0" err="1"/>
              <a:t>прочетения</a:t>
            </a:r>
            <a:r>
              <a:rPr lang="ru-RU" dirty="0"/>
              <a:t> текст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напълно</a:t>
            </a:r>
            <a:r>
              <a:rPr lang="ru-RU" dirty="0"/>
              <a:t> </a:t>
            </a:r>
            <a:r>
              <a:rPr lang="ru-RU" dirty="0" err="1"/>
              <a:t>съхранени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пряко</a:t>
            </a:r>
            <a:r>
              <a:rPr lang="ru-RU" dirty="0"/>
              <a:t> следствие от:</a:t>
            </a:r>
          </a:p>
          <a:p>
            <a:r>
              <a:rPr lang="ru-RU" dirty="0"/>
              <a:t> </a:t>
            </a:r>
            <a:r>
              <a:rPr lang="ru-RU" dirty="0" err="1"/>
              <a:t>Силно</a:t>
            </a:r>
            <a:r>
              <a:rPr lang="ru-RU" dirty="0"/>
              <a:t> </a:t>
            </a:r>
            <a:r>
              <a:rPr lang="ru-RU" dirty="0" err="1"/>
              <a:t>развитата</a:t>
            </a:r>
            <a:r>
              <a:rPr lang="ru-RU" dirty="0"/>
              <a:t> </a:t>
            </a:r>
            <a:r>
              <a:rPr lang="ru-RU" dirty="0" err="1"/>
              <a:t>компенсаторна</a:t>
            </a:r>
            <a:r>
              <a:rPr lang="ru-RU" dirty="0"/>
              <a:t> стратегия за </a:t>
            </a:r>
            <a:r>
              <a:rPr lang="ru-RU" dirty="0" err="1"/>
              <a:t>лексикална</a:t>
            </a:r>
            <a:r>
              <a:rPr lang="ru-RU" dirty="0"/>
              <a:t> обработка („</a:t>
            </a:r>
            <a:r>
              <a:rPr lang="ru-RU" dirty="0" err="1"/>
              <a:t>отгоре</a:t>
            </a:r>
            <a:r>
              <a:rPr lang="ru-RU" dirty="0"/>
              <a:t> </a:t>
            </a:r>
            <a:r>
              <a:rPr lang="ru-RU" dirty="0" err="1"/>
              <a:t>надолу</a:t>
            </a:r>
            <a:r>
              <a:rPr lang="ru-RU" dirty="0"/>
              <a:t>“), при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смисълът</a:t>
            </a:r>
            <a:r>
              <a:rPr lang="ru-RU" dirty="0"/>
              <a:t> се </a:t>
            </a:r>
            <a:r>
              <a:rPr lang="ru-RU" dirty="0" err="1"/>
              <a:t>извлича</a:t>
            </a:r>
            <a:r>
              <a:rPr lang="ru-RU" dirty="0"/>
              <a:t> </a:t>
            </a:r>
            <a:r>
              <a:rPr lang="ru-RU" dirty="0" err="1"/>
              <a:t>холистично</a:t>
            </a:r>
            <a:r>
              <a:rPr lang="ru-RU" dirty="0"/>
              <a:t>, дори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механичното</a:t>
            </a:r>
            <a:r>
              <a:rPr lang="ru-RU" dirty="0"/>
              <a:t> </a:t>
            </a:r>
            <a:r>
              <a:rPr lang="ru-RU" dirty="0" err="1"/>
              <a:t>декодиране</a:t>
            </a:r>
            <a:r>
              <a:rPr lang="ru-RU" dirty="0"/>
              <a:t> е затруднено.</a:t>
            </a:r>
          </a:p>
          <a:p>
            <a:r>
              <a:rPr lang="ru-RU" dirty="0" err="1"/>
              <a:t>Високите</a:t>
            </a:r>
            <a:r>
              <a:rPr lang="ru-RU" dirty="0"/>
              <a:t> нива на </a:t>
            </a:r>
            <a:r>
              <a:rPr lang="ru-RU" dirty="0" err="1"/>
              <a:t>езиково</a:t>
            </a:r>
            <a:r>
              <a:rPr lang="ru-RU" dirty="0"/>
              <a:t> и </a:t>
            </a:r>
            <a:r>
              <a:rPr lang="ru-RU" dirty="0" err="1"/>
              <a:t>интелектуално</a:t>
            </a:r>
            <a:r>
              <a:rPr lang="ru-RU" dirty="0"/>
              <a:t> </a:t>
            </a:r>
            <a:r>
              <a:rPr lang="ru-RU" dirty="0" err="1"/>
              <a:t>функциониране</a:t>
            </a:r>
            <a:r>
              <a:rPr lang="ru-RU" dirty="0"/>
              <a:t>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45CD7-235B-99DA-533A-060F5F598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F1125-990D-0529-AD1D-FFD2B2FA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158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14C28-79CE-46A1-46CC-A1C80EDF3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Високо</a:t>
            </a:r>
            <a:r>
              <a:rPr lang="ru-RU" dirty="0"/>
              <a:t> развита </a:t>
            </a:r>
            <a:r>
              <a:rPr lang="ru-RU" dirty="0" err="1"/>
              <a:t>устна</a:t>
            </a:r>
            <a:r>
              <a:rPr lang="ru-RU" dirty="0"/>
              <a:t> </a:t>
            </a:r>
            <a:r>
              <a:rPr lang="ru-RU" dirty="0" err="1"/>
              <a:t>реч</a:t>
            </a:r>
            <a:r>
              <a:rPr lang="ru-RU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8E44E-D29C-E552-E19E-52E635167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Един</a:t>
            </a:r>
            <a:r>
              <a:rPr lang="en-GB" dirty="0"/>
              <a:t> </a:t>
            </a:r>
            <a:r>
              <a:rPr lang="en-GB" dirty="0" err="1"/>
              <a:t>от</a:t>
            </a:r>
            <a:r>
              <a:rPr lang="en-GB" dirty="0"/>
              <a:t> </a:t>
            </a:r>
            <a:r>
              <a:rPr lang="en-GB" dirty="0" err="1"/>
              <a:t>основните</a:t>
            </a:r>
            <a:r>
              <a:rPr lang="en-GB" dirty="0"/>
              <a:t> </a:t>
            </a:r>
            <a:r>
              <a:rPr lang="en-GB" dirty="0" err="1"/>
              <a:t>диагностични</a:t>
            </a:r>
            <a:r>
              <a:rPr lang="en-GB" dirty="0"/>
              <a:t> </a:t>
            </a:r>
            <a:r>
              <a:rPr lang="en-GB" dirty="0" err="1"/>
              <a:t>критерии</a:t>
            </a:r>
            <a:r>
              <a:rPr lang="en-GB" dirty="0"/>
              <a:t> </a:t>
            </a:r>
            <a:r>
              <a:rPr lang="en-GB" dirty="0" err="1"/>
              <a:t>за</a:t>
            </a:r>
            <a:r>
              <a:rPr lang="en-GB" dirty="0"/>
              <a:t> </a:t>
            </a:r>
            <a:r>
              <a:rPr lang="en-GB" dirty="0" err="1"/>
              <a:t>дислексия</a:t>
            </a:r>
            <a:r>
              <a:rPr lang="en-GB" dirty="0"/>
              <a:t> е „</a:t>
            </a:r>
            <a:r>
              <a:rPr lang="en-GB" dirty="0" err="1"/>
              <a:t>несъответствието</a:t>
            </a:r>
            <a:r>
              <a:rPr lang="en-GB" dirty="0"/>
              <a:t> </a:t>
            </a:r>
            <a:r>
              <a:rPr lang="en-GB" dirty="0" err="1"/>
              <a:t>между</a:t>
            </a:r>
            <a:r>
              <a:rPr lang="en-GB" dirty="0"/>
              <a:t> </a:t>
            </a:r>
            <a:r>
              <a:rPr lang="en-GB" dirty="0" err="1"/>
              <a:t>устната</a:t>
            </a:r>
            <a:r>
              <a:rPr lang="en-GB" dirty="0"/>
              <a:t> и </a:t>
            </a:r>
            <a:r>
              <a:rPr lang="en-GB" dirty="0" err="1"/>
              <a:t>писмената</a:t>
            </a:r>
            <a:r>
              <a:rPr lang="en-GB" dirty="0"/>
              <a:t> </a:t>
            </a:r>
            <a:r>
              <a:rPr lang="en-GB" dirty="0" err="1"/>
              <a:t>реч</a:t>
            </a:r>
            <a:r>
              <a:rPr lang="en-GB" dirty="0"/>
              <a:t>“.</a:t>
            </a:r>
            <a:endParaRPr lang="bg-BG" dirty="0"/>
          </a:p>
          <a:p>
            <a:r>
              <a:rPr lang="en-GB" dirty="0" err="1"/>
              <a:t>Тъй</a:t>
            </a:r>
            <a:r>
              <a:rPr lang="en-GB" dirty="0"/>
              <a:t> </a:t>
            </a:r>
            <a:r>
              <a:rPr lang="en-GB" dirty="0" err="1"/>
              <a:t>като</a:t>
            </a:r>
            <a:r>
              <a:rPr lang="en-GB" dirty="0"/>
              <a:t> </a:t>
            </a:r>
            <a:r>
              <a:rPr lang="en-GB" dirty="0" err="1"/>
              <a:t>устната</a:t>
            </a:r>
            <a:r>
              <a:rPr lang="en-GB" dirty="0"/>
              <a:t> </a:t>
            </a:r>
            <a:r>
              <a:rPr lang="en-GB" dirty="0" err="1"/>
              <a:t>реч</a:t>
            </a:r>
            <a:r>
              <a:rPr lang="en-GB" dirty="0"/>
              <a:t> </a:t>
            </a:r>
            <a:r>
              <a:rPr lang="en-GB" dirty="0" err="1"/>
              <a:t>не</a:t>
            </a:r>
            <a:r>
              <a:rPr lang="en-GB" dirty="0"/>
              <a:t> </a:t>
            </a:r>
            <a:r>
              <a:rPr lang="en-GB" dirty="0" err="1"/>
              <a:t>зависи</a:t>
            </a:r>
            <a:r>
              <a:rPr lang="en-GB" dirty="0"/>
              <a:t> </a:t>
            </a:r>
            <a:r>
              <a:rPr lang="en-GB" dirty="0" err="1"/>
              <a:t>от</a:t>
            </a:r>
            <a:r>
              <a:rPr lang="en-GB" dirty="0"/>
              <a:t> </a:t>
            </a:r>
            <a:r>
              <a:rPr lang="en-GB" dirty="0" err="1"/>
              <a:t>графемно-фонемното</a:t>
            </a:r>
            <a:r>
              <a:rPr lang="en-GB" dirty="0"/>
              <a:t> </a:t>
            </a:r>
            <a:r>
              <a:rPr lang="en-GB" dirty="0" err="1"/>
              <a:t>съотнасяне</a:t>
            </a:r>
            <a:r>
              <a:rPr lang="en-GB" dirty="0"/>
              <a:t>, </a:t>
            </a:r>
            <a:r>
              <a:rPr lang="en-GB" dirty="0" err="1"/>
              <a:t>тя</a:t>
            </a:r>
            <a:r>
              <a:rPr lang="en-GB" dirty="0"/>
              <a:t> </a:t>
            </a:r>
            <a:r>
              <a:rPr lang="en-GB" dirty="0" err="1"/>
              <a:t>остава</a:t>
            </a:r>
            <a:r>
              <a:rPr lang="en-GB" dirty="0"/>
              <a:t> </a:t>
            </a:r>
            <a:r>
              <a:rPr lang="en-GB" dirty="0" err="1"/>
              <a:t>незасегната</a:t>
            </a:r>
            <a:r>
              <a:rPr lang="bg-BG" dirty="0"/>
              <a:t>. Ч</a:t>
            </a:r>
            <a:r>
              <a:rPr lang="en-GB" dirty="0" err="1"/>
              <a:t>есто</a:t>
            </a:r>
            <a:r>
              <a:rPr lang="en-GB" dirty="0"/>
              <a:t> е </a:t>
            </a:r>
            <a:r>
              <a:rPr lang="bg-BG" dirty="0"/>
              <a:t>много добре</a:t>
            </a:r>
            <a:r>
              <a:rPr lang="en-GB" dirty="0"/>
              <a:t> </a:t>
            </a:r>
            <a:r>
              <a:rPr lang="en-GB" dirty="0" err="1"/>
              <a:t>развита</a:t>
            </a:r>
            <a:r>
              <a:rPr lang="bg-BG" dirty="0"/>
              <a:t> и</a:t>
            </a:r>
            <a:r>
              <a:rPr lang="en-GB" dirty="0"/>
              <a:t> </a:t>
            </a:r>
            <a:r>
              <a:rPr lang="en-GB" dirty="0" err="1"/>
              <a:t>основен</a:t>
            </a:r>
            <a:r>
              <a:rPr lang="en-GB" dirty="0"/>
              <a:t> </a:t>
            </a:r>
            <a:r>
              <a:rPr lang="en-GB" dirty="0" err="1"/>
              <a:t>канал</a:t>
            </a:r>
            <a:r>
              <a:rPr lang="en-GB" dirty="0"/>
              <a:t> </a:t>
            </a:r>
            <a:r>
              <a:rPr lang="en-GB" dirty="0" err="1"/>
              <a:t>за</a:t>
            </a:r>
            <a:r>
              <a:rPr lang="en-GB" dirty="0"/>
              <a:t> </a:t>
            </a:r>
            <a:r>
              <a:rPr lang="en-GB" dirty="0" err="1"/>
              <a:t>изразяване</a:t>
            </a:r>
            <a:r>
              <a:rPr lang="en-GB" dirty="0"/>
              <a:t> </a:t>
            </a:r>
            <a:r>
              <a:rPr lang="en-GB" dirty="0" err="1"/>
              <a:t>на</a:t>
            </a:r>
            <a:r>
              <a:rPr lang="en-GB" dirty="0"/>
              <a:t> </a:t>
            </a:r>
            <a:r>
              <a:rPr lang="en-GB" dirty="0" err="1"/>
              <a:t>сложни</a:t>
            </a:r>
            <a:r>
              <a:rPr lang="en-GB" dirty="0"/>
              <a:t> </a:t>
            </a:r>
            <a:r>
              <a:rPr lang="en-GB" dirty="0" err="1"/>
              <a:t>идеи</a:t>
            </a:r>
            <a:r>
              <a:rPr lang="bg-BG" dirty="0"/>
              <a:t>.</a:t>
            </a:r>
          </a:p>
          <a:p>
            <a:r>
              <a:rPr lang="en-GB" dirty="0" err="1"/>
              <a:t>Тези</a:t>
            </a:r>
            <a:r>
              <a:rPr lang="en-GB" dirty="0"/>
              <a:t> </a:t>
            </a:r>
            <a:r>
              <a:rPr lang="en-GB" dirty="0" err="1"/>
              <a:t>студенти</a:t>
            </a:r>
            <a:r>
              <a:rPr lang="en-GB" dirty="0"/>
              <a:t> </a:t>
            </a:r>
            <a:r>
              <a:rPr lang="en-GB" dirty="0" err="1"/>
              <a:t>могат</a:t>
            </a:r>
            <a:r>
              <a:rPr lang="en-GB" dirty="0"/>
              <a:t> </a:t>
            </a:r>
            <a:r>
              <a:rPr lang="en-GB" dirty="0" err="1"/>
              <a:t>да</a:t>
            </a:r>
            <a:r>
              <a:rPr lang="en-GB" dirty="0"/>
              <a:t> </a:t>
            </a:r>
            <a:r>
              <a:rPr lang="en-GB" dirty="0" err="1"/>
              <a:t>се</a:t>
            </a:r>
            <a:r>
              <a:rPr lang="en-GB" dirty="0"/>
              <a:t> </a:t>
            </a:r>
            <a:r>
              <a:rPr lang="en-GB" dirty="0" err="1"/>
              <a:t>представят</a:t>
            </a:r>
            <a:r>
              <a:rPr lang="en-GB" dirty="0"/>
              <a:t> </a:t>
            </a:r>
            <a:r>
              <a:rPr lang="en-GB" dirty="0" err="1"/>
              <a:t>отлично</a:t>
            </a:r>
            <a:r>
              <a:rPr lang="en-GB" dirty="0"/>
              <a:t> в </a:t>
            </a:r>
            <a:r>
              <a:rPr lang="en-GB" dirty="0" err="1"/>
              <a:t>семинарни</a:t>
            </a:r>
            <a:r>
              <a:rPr lang="en-GB" dirty="0"/>
              <a:t> </a:t>
            </a:r>
            <a:r>
              <a:rPr lang="en-GB" dirty="0" err="1"/>
              <a:t>дискусии</a:t>
            </a:r>
            <a:r>
              <a:rPr lang="en-GB" dirty="0"/>
              <a:t>, </a:t>
            </a:r>
            <a:r>
              <a:rPr lang="en-GB" dirty="0" err="1"/>
              <a:t>дебати</a:t>
            </a:r>
            <a:r>
              <a:rPr lang="en-GB" dirty="0"/>
              <a:t> и </a:t>
            </a:r>
            <a:r>
              <a:rPr lang="en-GB" dirty="0" err="1"/>
              <a:t>устни</a:t>
            </a:r>
            <a:r>
              <a:rPr lang="en-GB" dirty="0"/>
              <a:t> </a:t>
            </a:r>
            <a:r>
              <a:rPr lang="en-GB" dirty="0" err="1"/>
              <a:t>презентации</a:t>
            </a:r>
            <a:r>
              <a:rPr lang="en-GB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6BB926-32DC-0023-2EAC-3920D09CE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819BA-D434-7C17-77B6-C9FFBB913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484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77C02-3359-63D0-018C-95408360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Силни</a:t>
            </a:r>
            <a:r>
              <a:rPr lang="ru-RU" dirty="0"/>
              <a:t> </a:t>
            </a:r>
            <a:r>
              <a:rPr lang="ru-RU" dirty="0" err="1"/>
              <a:t>страни</a:t>
            </a:r>
            <a:r>
              <a:rPr lang="ru-RU" dirty="0"/>
              <a:t> в </a:t>
            </a:r>
            <a:r>
              <a:rPr lang="ru-RU" dirty="0" err="1"/>
              <a:t>математическото</a:t>
            </a:r>
            <a:r>
              <a:rPr lang="ru-RU" dirty="0"/>
              <a:t> </a:t>
            </a:r>
            <a:r>
              <a:rPr lang="ru-RU" dirty="0" err="1"/>
              <a:t>мислене</a:t>
            </a:r>
            <a:r>
              <a:rPr lang="ru-RU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7CFE7-54BE-57E2-8C35-7F8AA5C72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Макар да </a:t>
            </a:r>
            <a:r>
              <a:rPr lang="ru-RU" dirty="0" err="1"/>
              <a:t>срещат</a:t>
            </a:r>
            <a:r>
              <a:rPr lang="ru-RU" dirty="0"/>
              <a:t> трудности с </a:t>
            </a:r>
            <a:r>
              <a:rPr lang="ru-RU" dirty="0" err="1"/>
              <a:t>текстовите</a:t>
            </a:r>
            <a:r>
              <a:rPr lang="ru-RU" dirty="0"/>
              <a:t> задачи, </a:t>
            </a:r>
            <a:r>
              <a:rPr lang="ru-RU" dirty="0" err="1"/>
              <a:t>студентите</a:t>
            </a:r>
            <a:r>
              <a:rPr lang="ru-RU" dirty="0"/>
              <a:t> с дислексия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добро: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ru-RU" dirty="0" err="1"/>
              <a:t>математическо</a:t>
            </a:r>
            <a:r>
              <a:rPr lang="ru-RU" dirty="0"/>
              <a:t> </a:t>
            </a:r>
            <a:r>
              <a:rPr lang="ru-RU" dirty="0" err="1"/>
              <a:t>разбиране</a:t>
            </a:r>
            <a:r>
              <a:rPr lang="ru-RU" dirty="0"/>
              <a:t>,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ru-RU" dirty="0" err="1"/>
              <a:t>овладени</a:t>
            </a:r>
            <a:r>
              <a:rPr lang="ru-RU" dirty="0"/>
              <a:t> </a:t>
            </a:r>
            <a:r>
              <a:rPr lang="ru-RU" dirty="0" err="1"/>
              <a:t>оперативни</a:t>
            </a:r>
            <a:r>
              <a:rPr lang="ru-RU" dirty="0"/>
              <a:t> функции,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ru-RU" dirty="0"/>
              <a:t>добро </a:t>
            </a:r>
            <a:r>
              <a:rPr lang="ru-RU" dirty="0" err="1"/>
              <a:t>боравене</a:t>
            </a:r>
            <a:r>
              <a:rPr lang="ru-RU" dirty="0"/>
              <a:t> с </a:t>
            </a:r>
            <a:r>
              <a:rPr lang="ru-RU" dirty="0" err="1"/>
              <a:t>абстрактни</a:t>
            </a:r>
            <a:r>
              <a:rPr lang="ru-RU" dirty="0"/>
              <a:t> </a:t>
            </a:r>
            <a:r>
              <a:rPr lang="ru-RU" dirty="0" err="1"/>
              <a:t>символи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err="1"/>
              <a:t>Проблемът</a:t>
            </a:r>
            <a:r>
              <a:rPr lang="ru-RU" dirty="0"/>
              <a:t> им е в "</a:t>
            </a:r>
            <a:r>
              <a:rPr lang="ru-RU" dirty="0" err="1"/>
              <a:t>превода</a:t>
            </a:r>
            <a:r>
              <a:rPr lang="ru-RU" dirty="0"/>
              <a:t>" на </a:t>
            </a:r>
            <a:r>
              <a:rPr lang="ru-RU" dirty="0" err="1"/>
              <a:t>писменото</a:t>
            </a:r>
            <a:r>
              <a:rPr lang="ru-RU" dirty="0"/>
              <a:t> условие, а не в </a:t>
            </a:r>
            <a:r>
              <a:rPr lang="ru-RU" dirty="0" err="1"/>
              <a:t>математическата</a:t>
            </a:r>
            <a:r>
              <a:rPr lang="ru-RU" dirty="0"/>
              <a:t> логика.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C436E1-2019-50E0-3EDD-AB873D71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BC212-5000-6618-1FCB-1F7386C7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084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7A77-D54C-4EFC-28DA-0605BA246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Креативност</a:t>
            </a:r>
            <a:r>
              <a:rPr lang="ru-RU" dirty="0"/>
              <a:t> и нестандартно </a:t>
            </a:r>
            <a:r>
              <a:rPr lang="ru-RU" dirty="0" err="1"/>
              <a:t>мислене</a:t>
            </a:r>
            <a:r>
              <a:rPr lang="ru-RU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DFE6B-58F5-9D06-DC17-2F551D0E7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Различният</a:t>
            </a:r>
            <a:r>
              <a:rPr lang="ru-RU" dirty="0"/>
              <a:t> начин на </a:t>
            </a:r>
            <a:r>
              <a:rPr lang="ru-RU" dirty="0" err="1"/>
              <a:t>преработка</a:t>
            </a:r>
            <a:r>
              <a:rPr lang="ru-RU" dirty="0"/>
              <a:t> на информация </a:t>
            </a:r>
            <a:r>
              <a:rPr lang="ru-RU" dirty="0" err="1"/>
              <a:t>често</a:t>
            </a:r>
            <a:r>
              <a:rPr lang="ru-RU" dirty="0"/>
              <a:t> води до </a:t>
            </a:r>
            <a:r>
              <a:rPr lang="ru-RU" dirty="0" err="1"/>
              <a:t>способността</a:t>
            </a:r>
            <a:r>
              <a:rPr lang="ru-RU" dirty="0"/>
              <a:t> да се правят </a:t>
            </a:r>
            <a:r>
              <a:rPr lang="ru-RU" b="1" dirty="0" err="1"/>
              <a:t>неочаквани</a:t>
            </a:r>
            <a:r>
              <a:rPr lang="ru-RU" b="1" dirty="0"/>
              <a:t> </a:t>
            </a:r>
            <a:r>
              <a:rPr lang="ru-RU" b="1" dirty="0" err="1"/>
              <a:t>връзки</a:t>
            </a:r>
            <a:r>
              <a:rPr lang="ru-RU" b="1" dirty="0"/>
              <a:t> и да се </a:t>
            </a:r>
            <a:r>
              <a:rPr lang="ru-RU" b="1" dirty="0" err="1"/>
              <a:t>вижда</a:t>
            </a:r>
            <a:r>
              <a:rPr lang="ru-RU" b="1" dirty="0"/>
              <a:t> "</a:t>
            </a:r>
            <a:r>
              <a:rPr lang="ru-RU" b="1" dirty="0" err="1"/>
              <a:t>голямата</a:t>
            </a:r>
            <a:r>
              <a:rPr lang="ru-RU" b="1" dirty="0"/>
              <a:t> картина"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dirty="0" err="1"/>
              <a:t>Хората</a:t>
            </a:r>
            <a:r>
              <a:rPr lang="ru-RU" dirty="0"/>
              <a:t> с дислексия „</a:t>
            </a:r>
            <a:r>
              <a:rPr lang="ru-RU" b="1" dirty="0" err="1"/>
              <a:t>имат</a:t>
            </a:r>
            <a:r>
              <a:rPr lang="ru-RU" b="1" dirty="0"/>
              <a:t> нестандартно </a:t>
            </a:r>
            <a:r>
              <a:rPr lang="ru-RU" b="1" dirty="0" err="1"/>
              <a:t>мислене</a:t>
            </a:r>
            <a:r>
              <a:rPr lang="ru-RU" b="1" dirty="0"/>
              <a:t> и </a:t>
            </a:r>
            <a:r>
              <a:rPr lang="ru-RU" b="1" dirty="0" err="1"/>
              <a:t>оригинални</a:t>
            </a:r>
            <a:r>
              <a:rPr lang="ru-RU" b="1" dirty="0"/>
              <a:t> идеи“ </a:t>
            </a:r>
            <a:r>
              <a:rPr lang="ru-RU" dirty="0"/>
              <a:t>и </a:t>
            </a:r>
            <a:r>
              <a:rPr lang="ru-RU" dirty="0" err="1"/>
              <a:t>могат</a:t>
            </a:r>
            <a:r>
              <a:rPr lang="ru-RU" dirty="0"/>
              <a:t> да предложат </a:t>
            </a:r>
            <a:r>
              <a:rPr lang="ru-RU" dirty="0" err="1"/>
              <a:t>уникални</a:t>
            </a:r>
            <a:r>
              <a:rPr lang="ru-RU" dirty="0"/>
              <a:t> решения на </a:t>
            </a:r>
            <a:r>
              <a:rPr lang="ru-RU" dirty="0" err="1"/>
              <a:t>проблеми</a:t>
            </a:r>
            <a:r>
              <a:rPr lang="ru-RU" dirty="0"/>
              <a:t> (</a:t>
            </a:r>
            <a:r>
              <a:rPr lang="en-US" dirty="0"/>
              <a:t>BDA</a:t>
            </a:r>
            <a:r>
              <a:rPr lang="ru-RU" dirty="0"/>
              <a:t>).</a:t>
            </a:r>
          </a:p>
          <a:p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се </a:t>
            </a:r>
            <a:r>
              <a:rPr lang="ru-RU" dirty="0" err="1"/>
              <a:t>свързва</a:t>
            </a:r>
            <a:r>
              <a:rPr lang="ru-RU" dirty="0"/>
              <a:t> с </a:t>
            </a:r>
            <a:r>
              <a:rPr lang="ru-RU" dirty="0" err="1"/>
              <a:t>по-глобалния</a:t>
            </a:r>
            <a:r>
              <a:rPr lang="ru-RU" dirty="0"/>
              <a:t>, </a:t>
            </a:r>
            <a:r>
              <a:rPr lang="ru-RU" dirty="0" err="1"/>
              <a:t>холистичен</a:t>
            </a:r>
            <a:r>
              <a:rPr lang="ru-RU" dirty="0"/>
              <a:t> стил на обработка на информация, </a:t>
            </a:r>
            <a:r>
              <a:rPr lang="ru-RU" dirty="0" err="1"/>
              <a:t>който</a:t>
            </a:r>
            <a:r>
              <a:rPr lang="ru-RU" dirty="0"/>
              <a:t> е характерен за </a:t>
            </a:r>
            <a:r>
              <a:rPr lang="ru-RU" dirty="0" err="1"/>
              <a:t>лексикалния</a:t>
            </a:r>
            <a:r>
              <a:rPr lang="ru-RU" dirty="0"/>
              <a:t> </a:t>
            </a:r>
            <a:r>
              <a:rPr lang="ru-RU" dirty="0" err="1"/>
              <a:t>модел</a:t>
            </a:r>
            <a:r>
              <a:rPr lang="ru-RU" dirty="0"/>
              <a:t> на </a:t>
            </a:r>
            <a:r>
              <a:rPr lang="ru-RU" dirty="0" err="1"/>
              <a:t>четене</a:t>
            </a:r>
            <a:r>
              <a:rPr lang="ru-RU" dirty="0"/>
              <a:t>, </a:t>
            </a:r>
            <a:r>
              <a:rPr lang="ru-RU" dirty="0" err="1"/>
              <a:t>позволявайки</a:t>
            </a:r>
            <a:r>
              <a:rPr lang="ru-RU" dirty="0"/>
              <a:t> </a:t>
            </a:r>
            <a:r>
              <a:rPr lang="ru-RU" dirty="0" err="1"/>
              <a:t>виждането</a:t>
            </a:r>
            <a:r>
              <a:rPr lang="ru-RU" dirty="0"/>
              <a:t> на „</a:t>
            </a:r>
            <a:r>
              <a:rPr lang="ru-RU" dirty="0" err="1"/>
              <a:t>голямата</a:t>
            </a:r>
            <a:r>
              <a:rPr lang="ru-RU" dirty="0"/>
              <a:t> картина“ и </a:t>
            </a:r>
            <a:r>
              <a:rPr lang="ru-RU" dirty="0" err="1"/>
              <a:t>неочаквани</a:t>
            </a:r>
            <a:r>
              <a:rPr lang="ru-RU" dirty="0"/>
              <a:t> </a:t>
            </a:r>
            <a:r>
              <a:rPr lang="ru-RU" dirty="0" err="1"/>
              <a:t>връзки</a:t>
            </a:r>
            <a:r>
              <a:rPr lang="ru-RU" dirty="0"/>
              <a:t>.</a:t>
            </a:r>
          </a:p>
          <a:p>
            <a:r>
              <a:rPr lang="ru-RU" dirty="0"/>
              <a:t>Неслучайно сред </a:t>
            </a:r>
            <a:r>
              <a:rPr lang="ru-RU" dirty="0" err="1"/>
              <a:t>личностите</a:t>
            </a:r>
            <a:r>
              <a:rPr lang="ru-RU" dirty="0"/>
              <a:t>, за </a:t>
            </a:r>
            <a:r>
              <a:rPr lang="ru-RU" dirty="0" err="1"/>
              <a:t>които</a:t>
            </a:r>
            <a:r>
              <a:rPr lang="ru-RU" dirty="0"/>
              <a:t> се смята, че </a:t>
            </a:r>
            <a:r>
              <a:rPr lang="ru-RU" dirty="0" err="1"/>
              <a:t>са</a:t>
            </a:r>
            <a:r>
              <a:rPr lang="ru-RU" dirty="0"/>
              <a:t> имали дислексия,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b="1" dirty="0" err="1"/>
              <a:t>Уинстън</a:t>
            </a:r>
            <a:r>
              <a:rPr lang="ru-RU" b="1" dirty="0"/>
              <a:t> </a:t>
            </a:r>
            <a:r>
              <a:rPr lang="ru-RU" b="1" dirty="0" err="1"/>
              <a:t>Чърчил</a:t>
            </a:r>
            <a:r>
              <a:rPr lang="ru-RU" b="1" dirty="0"/>
              <a:t>, Агата Кристи, Леонардо да Винчи и Пабло </a:t>
            </a:r>
            <a:r>
              <a:rPr lang="ru-RU" b="1" dirty="0" err="1"/>
              <a:t>Пикасо</a:t>
            </a:r>
            <a:r>
              <a:rPr lang="ru-RU" dirty="0"/>
              <a:t>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933BE-042B-E651-2295-DEE992F89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5ED4BC-64F9-37F4-9E19-9B3DE165B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81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C142-828D-61BB-41B4-3624137C6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Практически </a:t>
            </a:r>
            <a:r>
              <a:rPr lang="ru-RU" dirty="0" err="1"/>
              <a:t>насоки</a:t>
            </a:r>
            <a:r>
              <a:rPr lang="ru-RU" dirty="0"/>
              <a:t> за </a:t>
            </a:r>
            <a:r>
              <a:rPr lang="ru-RU" dirty="0" err="1"/>
              <a:t>преподаване</a:t>
            </a:r>
            <a:r>
              <a:rPr lang="ru-RU" dirty="0"/>
              <a:t> и </a:t>
            </a:r>
            <a:r>
              <a:rPr lang="ru-RU" dirty="0" err="1"/>
              <a:t>оценяване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F2D47-8E0E-7039-B174-A91BAD16F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Разбирането</a:t>
            </a:r>
            <a:r>
              <a:rPr lang="ru-RU" dirty="0"/>
              <a:t> на </a:t>
            </a:r>
            <a:r>
              <a:rPr lang="ru-RU" dirty="0" err="1"/>
              <a:t>когнитивния</a:t>
            </a:r>
            <a:r>
              <a:rPr lang="ru-RU" dirty="0"/>
              <a:t> </a:t>
            </a:r>
            <a:r>
              <a:rPr lang="ru-RU" dirty="0" err="1"/>
              <a:t>профил</a:t>
            </a:r>
            <a:r>
              <a:rPr lang="ru-RU" dirty="0"/>
              <a:t> и </a:t>
            </a:r>
            <a:r>
              <a:rPr lang="ru-RU" dirty="0" err="1"/>
              <a:t>специфичните</a:t>
            </a:r>
            <a:r>
              <a:rPr lang="ru-RU" dirty="0"/>
              <a:t> проявления на </a:t>
            </a:r>
            <a:r>
              <a:rPr lang="ru-RU" dirty="0" err="1"/>
              <a:t>дислексията</a:t>
            </a:r>
            <a:r>
              <a:rPr lang="ru-RU" dirty="0"/>
              <a:t> </a:t>
            </a:r>
            <a:r>
              <a:rPr lang="ru-RU" dirty="0" err="1"/>
              <a:t>естествено</a:t>
            </a:r>
            <a:r>
              <a:rPr lang="ru-RU" dirty="0"/>
              <a:t> води до </a:t>
            </a:r>
            <a:r>
              <a:rPr lang="ru-RU" dirty="0" err="1"/>
              <a:t>конкретни</a:t>
            </a:r>
            <a:r>
              <a:rPr lang="ru-RU" dirty="0"/>
              <a:t> и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лесни</a:t>
            </a:r>
            <a:r>
              <a:rPr lang="ru-RU" dirty="0"/>
              <a:t> за </a:t>
            </a:r>
            <a:r>
              <a:rPr lang="ru-RU" dirty="0" err="1"/>
              <a:t>прилагане</a:t>
            </a:r>
            <a:r>
              <a:rPr lang="ru-RU" dirty="0"/>
              <a:t> стратегии.</a:t>
            </a:r>
          </a:p>
          <a:p>
            <a:r>
              <a:rPr lang="ru-RU" dirty="0" err="1"/>
              <a:t>Тези</a:t>
            </a:r>
            <a:r>
              <a:rPr lang="ru-RU" dirty="0"/>
              <a:t> малки адаптации </a:t>
            </a:r>
            <a:r>
              <a:rPr lang="ru-RU" dirty="0" err="1"/>
              <a:t>могат</a:t>
            </a:r>
            <a:r>
              <a:rPr lang="ru-RU" dirty="0"/>
              <a:t> </a:t>
            </a:r>
            <a:r>
              <a:rPr lang="ru-RU" dirty="0" err="1"/>
              <a:t>значително</a:t>
            </a:r>
            <a:r>
              <a:rPr lang="ru-RU" dirty="0"/>
              <a:t> да </a:t>
            </a:r>
            <a:r>
              <a:rPr lang="ru-RU" dirty="0" err="1"/>
              <a:t>подобрят</a:t>
            </a:r>
            <a:r>
              <a:rPr lang="ru-RU" dirty="0"/>
              <a:t> </a:t>
            </a:r>
            <a:r>
              <a:rPr lang="ru-RU" dirty="0" err="1"/>
              <a:t>академичния</a:t>
            </a:r>
            <a:r>
              <a:rPr lang="ru-RU" dirty="0"/>
              <a:t> живот и </a:t>
            </a:r>
            <a:r>
              <a:rPr lang="ru-RU" dirty="0" err="1"/>
              <a:t>представянето</a:t>
            </a:r>
            <a:r>
              <a:rPr lang="ru-RU" dirty="0"/>
              <a:t> на </a:t>
            </a:r>
            <a:r>
              <a:rPr lang="ru-RU" dirty="0" err="1"/>
              <a:t>студентите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им позволят да </a:t>
            </a:r>
            <a:r>
              <a:rPr lang="ru-RU" b="1" dirty="0" err="1"/>
              <a:t>демонстрират</a:t>
            </a:r>
            <a:r>
              <a:rPr lang="ru-RU" b="1" dirty="0"/>
              <a:t> </a:t>
            </a:r>
            <a:r>
              <a:rPr lang="ru-RU" b="1" dirty="0" err="1"/>
              <a:t>своите</a:t>
            </a:r>
            <a:r>
              <a:rPr lang="ru-RU" b="1" dirty="0"/>
              <a:t> знания и умения</a:t>
            </a:r>
            <a:r>
              <a:rPr lang="ru-RU" dirty="0"/>
              <a:t>, а не </a:t>
            </a:r>
            <a:r>
              <a:rPr lang="ru-RU" dirty="0" err="1"/>
              <a:t>своите</a:t>
            </a:r>
            <a:r>
              <a:rPr lang="ru-RU" dirty="0"/>
              <a:t> трудности.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B34A17-E902-A81A-439B-D8DBB220F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08716-1F9B-52B7-D28F-E058DE1E1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148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5837D-69D2-C914-5204-1C8431704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Стратегии в преподаването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8172-CAD7-4FCC-1DB0-B9858E69B0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/>
              <a:t>Използвайте</a:t>
            </a:r>
            <a:r>
              <a:rPr lang="ru-RU" b="1" dirty="0"/>
              <a:t> </a:t>
            </a:r>
            <a:r>
              <a:rPr lang="ru-RU" b="1" dirty="0" err="1"/>
              <a:t>мултисензорни</a:t>
            </a:r>
            <a:r>
              <a:rPr lang="ru-RU" b="1" dirty="0"/>
              <a:t> подходи: </a:t>
            </a:r>
            <a:r>
              <a:rPr lang="ru-RU" dirty="0"/>
              <a:t>Като се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, че </a:t>
            </a:r>
            <a:r>
              <a:rPr lang="ru-RU" dirty="0" err="1"/>
              <a:t>студентите</a:t>
            </a:r>
            <a:r>
              <a:rPr lang="ru-RU" dirty="0"/>
              <a:t> с дислексия „</a:t>
            </a:r>
            <a:r>
              <a:rPr lang="ru-RU" b="1" dirty="0"/>
              <a:t>учат </a:t>
            </a:r>
            <a:r>
              <a:rPr lang="ru-RU" b="1" dirty="0" err="1"/>
              <a:t>по-добре</a:t>
            </a:r>
            <a:r>
              <a:rPr lang="ru-RU" b="1" dirty="0"/>
              <a:t> </a:t>
            </a:r>
            <a:r>
              <a:rPr lang="ru-RU" b="1" dirty="0" err="1"/>
              <a:t>когато</a:t>
            </a:r>
            <a:r>
              <a:rPr lang="ru-RU" b="1" dirty="0"/>
              <a:t> </a:t>
            </a:r>
            <a:r>
              <a:rPr lang="ru-RU" b="1" dirty="0" err="1"/>
              <a:t>слушат</a:t>
            </a:r>
            <a:r>
              <a:rPr lang="ru-RU" b="1" dirty="0"/>
              <a:t>, а не </a:t>
            </a:r>
            <a:r>
              <a:rPr lang="ru-RU" b="1" dirty="0" err="1"/>
              <a:t>когато</a:t>
            </a:r>
            <a:r>
              <a:rPr lang="ru-RU" b="1" dirty="0"/>
              <a:t> </a:t>
            </a:r>
            <a:r>
              <a:rPr lang="ru-RU" b="1" dirty="0" err="1"/>
              <a:t>четат</a:t>
            </a:r>
            <a:r>
              <a:rPr lang="ru-RU" b="1" dirty="0"/>
              <a:t> и </a:t>
            </a:r>
            <a:r>
              <a:rPr lang="ru-RU" b="1" dirty="0" err="1"/>
              <a:t>пишат</a:t>
            </a:r>
            <a:r>
              <a:rPr lang="ru-RU" dirty="0"/>
              <a:t>“, е </a:t>
            </a:r>
            <a:r>
              <a:rPr lang="ru-RU" dirty="0" err="1"/>
              <a:t>препоръчително</a:t>
            </a:r>
            <a:r>
              <a:rPr lang="ru-RU" dirty="0"/>
              <a:t> да се </a:t>
            </a:r>
            <a:r>
              <a:rPr lang="ru-RU" dirty="0" err="1"/>
              <a:t>използват</a:t>
            </a:r>
            <a:r>
              <a:rPr lang="ru-RU" dirty="0"/>
              <a:t> </a:t>
            </a:r>
            <a:r>
              <a:rPr lang="ru-RU" dirty="0" err="1"/>
              <a:t>разнообразни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dirty="0" err="1"/>
              <a:t>Включването</a:t>
            </a:r>
            <a:r>
              <a:rPr lang="ru-RU" dirty="0"/>
              <a:t> на </a:t>
            </a:r>
            <a:r>
              <a:rPr lang="ru-RU" dirty="0" err="1"/>
              <a:t>визуални</a:t>
            </a:r>
            <a:r>
              <a:rPr lang="ru-RU" dirty="0"/>
              <a:t> </a:t>
            </a:r>
            <a:r>
              <a:rPr lang="ru-RU" dirty="0" err="1"/>
              <a:t>материали</a:t>
            </a:r>
            <a:r>
              <a:rPr lang="ru-RU" dirty="0"/>
              <a:t> (</a:t>
            </a:r>
            <a:r>
              <a:rPr lang="ru-RU" dirty="0" err="1"/>
              <a:t>диаграми</a:t>
            </a:r>
            <a:r>
              <a:rPr lang="ru-RU" dirty="0"/>
              <a:t>, </a:t>
            </a:r>
            <a:r>
              <a:rPr lang="ru-RU" dirty="0" err="1"/>
              <a:t>видеа</a:t>
            </a:r>
            <a:r>
              <a:rPr lang="ru-RU" dirty="0"/>
              <a:t>), </a:t>
            </a:r>
            <a:r>
              <a:rPr lang="ru-RU" dirty="0" err="1"/>
              <a:t>интерактивни</a:t>
            </a:r>
            <a:r>
              <a:rPr lang="ru-RU" dirty="0"/>
              <a:t> </a:t>
            </a:r>
            <a:r>
              <a:rPr lang="ru-RU" dirty="0" err="1"/>
              <a:t>дискусии</a:t>
            </a:r>
            <a:r>
              <a:rPr lang="ru-RU" dirty="0"/>
              <a:t> и практически демонстрации в </a:t>
            </a:r>
            <a:r>
              <a:rPr lang="ru-RU" dirty="0" err="1"/>
              <a:t>допълнение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текстовите</a:t>
            </a:r>
            <a:r>
              <a:rPr lang="ru-RU" dirty="0"/>
              <a:t> </a:t>
            </a:r>
            <a:r>
              <a:rPr lang="ru-RU" dirty="0" err="1"/>
              <a:t>материали</a:t>
            </a:r>
            <a:r>
              <a:rPr lang="ru-RU" dirty="0"/>
              <a:t> </a:t>
            </a:r>
            <a:r>
              <a:rPr lang="ru-RU" dirty="0" err="1"/>
              <a:t>прави</a:t>
            </a:r>
            <a:r>
              <a:rPr lang="ru-RU" dirty="0"/>
              <a:t> </a:t>
            </a:r>
            <a:r>
              <a:rPr lang="ru-RU" dirty="0" err="1"/>
              <a:t>информацията</a:t>
            </a:r>
            <a:r>
              <a:rPr lang="ru-RU" dirty="0"/>
              <a:t> </a:t>
            </a:r>
            <a:r>
              <a:rPr lang="ru-RU" dirty="0" err="1"/>
              <a:t>по-достъпна</a:t>
            </a:r>
            <a:r>
              <a:rPr lang="ru-RU" dirty="0"/>
              <a:t>.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BCA2D-146A-0109-804F-881B80EFC1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/>
              <a:t>Осигурете</a:t>
            </a:r>
            <a:r>
              <a:rPr lang="ru-RU" b="1" dirty="0"/>
              <a:t> </a:t>
            </a:r>
            <a:r>
              <a:rPr lang="ru-RU" b="1" dirty="0" err="1"/>
              <a:t>материалите</a:t>
            </a:r>
            <a:r>
              <a:rPr lang="ru-RU" b="1" dirty="0"/>
              <a:t> </a:t>
            </a:r>
            <a:r>
              <a:rPr lang="ru-RU" b="1" dirty="0" err="1"/>
              <a:t>предварително</a:t>
            </a:r>
            <a:r>
              <a:rPr lang="ru-RU" b="1" dirty="0"/>
              <a:t>: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по-бавния</a:t>
            </a:r>
            <a:r>
              <a:rPr lang="ru-RU" dirty="0"/>
              <a:t> темп на </a:t>
            </a:r>
            <a:r>
              <a:rPr lang="ru-RU" dirty="0" err="1"/>
              <a:t>четене</a:t>
            </a:r>
            <a:r>
              <a:rPr lang="ru-RU" dirty="0"/>
              <a:t>, </a:t>
            </a:r>
            <a:r>
              <a:rPr lang="ru-RU" dirty="0" err="1"/>
              <a:t>предоставянето</a:t>
            </a:r>
            <a:r>
              <a:rPr lang="ru-RU" dirty="0"/>
              <a:t> на </a:t>
            </a:r>
            <a:r>
              <a:rPr lang="ru-RU" dirty="0" err="1"/>
              <a:t>презентациите</a:t>
            </a:r>
            <a:r>
              <a:rPr lang="ru-RU" dirty="0"/>
              <a:t> или </a:t>
            </a:r>
            <a:r>
              <a:rPr lang="ru-RU" dirty="0" err="1"/>
              <a:t>ключови</a:t>
            </a:r>
            <a:r>
              <a:rPr lang="ru-RU" dirty="0"/>
              <a:t> </a:t>
            </a:r>
            <a:r>
              <a:rPr lang="ru-RU" dirty="0" err="1"/>
              <a:t>статии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лекцията</a:t>
            </a:r>
            <a:r>
              <a:rPr lang="ru-RU" dirty="0"/>
              <a:t> е от огромна </a:t>
            </a:r>
            <a:r>
              <a:rPr lang="ru-RU" dirty="0" err="1"/>
              <a:t>полза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на </a:t>
            </a:r>
            <a:r>
              <a:rPr lang="ru-RU" dirty="0" err="1"/>
              <a:t>студентите</a:t>
            </a:r>
            <a:r>
              <a:rPr lang="ru-RU" dirty="0"/>
              <a:t> да се </a:t>
            </a:r>
            <a:r>
              <a:rPr lang="ru-RU" dirty="0" err="1"/>
              <a:t>запознаят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съдържанието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собствено</a:t>
            </a:r>
            <a:r>
              <a:rPr lang="ru-RU" dirty="0"/>
              <a:t> темпо и да </a:t>
            </a:r>
            <a:r>
              <a:rPr lang="ru-RU" dirty="0" err="1"/>
              <a:t>дойдат</a:t>
            </a:r>
            <a:r>
              <a:rPr lang="ru-RU" dirty="0"/>
              <a:t> </a:t>
            </a:r>
            <a:r>
              <a:rPr lang="ru-RU" dirty="0" err="1"/>
              <a:t>подготвени</a:t>
            </a:r>
            <a:r>
              <a:rPr lang="ru-RU" dirty="0"/>
              <a:t> за </a:t>
            </a:r>
            <a:r>
              <a:rPr lang="ru-RU" dirty="0" err="1"/>
              <a:t>дискусия</a:t>
            </a:r>
            <a:r>
              <a:rPr lang="ru-RU" dirty="0"/>
              <a:t>.</a:t>
            </a:r>
          </a:p>
          <a:p>
            <a:r>
              <a:rPr lang="ru-RU" b="1" dirty="0"/>
              <a:t>Давайте </a:t>
            </a:r>
            <a:r>
              <a:rPr lang="ru-RU" b="1" dirty="0" err="1"/>
              <a:t>ясни</a:t>
            </a:r>
            <a:r>
              <a:rPr lang="ru-RU" b="1" dirty="0"/>
              <a:t> и </a:t>
            </a:r>
            <a:r>
              <a:rPr lang="ru-RU" b="1" dirty="0" err="1"/>
              <a:t>структурирани</a:t>
            </a:r>
            <a:r>
              <a:rPr lang="ru-RU" b="1" dirty="0"/>
              <a:t> инструкции: </a:t>
            </a:r>
            <a:r>
              <a:rPr lang="ru-RU" dirty="0" err="1"/>
              <a:t>Разделянето</a:t>
            </a:r>
            <a:r>
              <a:rPr lang="ru-RU" dirty="0"/>
              <a:t> на </a:t>
            </a:r>
            <a:r>
              <a:rPr lang="ru-RU" dirty="0" err="1"/>
              <a:t>сложни</a:t>
            </a:r>
            <a:r>
              <a:rPr lang="ru-RU" dirty="0"/>
              <a:t> задания на </a:t>
            </a:r>
            <a:r>
              <a:rPr lang="ru-RU" dirty="0" err="1"/>
              <a:t>по-малки</a:t>
            </a:r>
            <a:r>
              <a:rPr lang="ru-RU" dirty="0"/>
              <a:t>, </a:t>
            </a:r>
            <a:r>
              <a:rPr lang="ru-RU" dirty="0" err="1"/>
              <a:t>последователни</a:t>
            </a:r>
            <a:r>
              <a:rPr lang="ru-RU" dirty="0"/>
              <a:t> </a:t>
            </a:r>
            <a:r>
              <a:rPr lang="ru-RU" dirty="0" err="1"/>
              <a:t>стъпки</a:t>
            </a:r>
            <a:r>
              <a:rPr lang="ru-RU" dirty="0"/>
              <a:t> </a:t>
            </a:r>
            <a:r>
              <a:rPr lang="ru-RU" dirty="0" err="1"/>
              <a:t>помага</a:t>
            </a:r>
            <a:r>
              <a:rPr lang="ru-RU" dirty="0"/>
              <a:t> на </a:t>
            </a:r>
            <a:r>
              <a:rPr lang="ru-RU" dirty="0" err="1"/>
              <a:t>студентите</a:t>
            </a:r>
            <a:r>
              <a:rPr lang="ru-RU" dirty="0"/>
              <a:t> да се </a:t>
            </a:r>
            <a:r>
              <a:rPr lang="ru-RU" dirty="0" err="1"/>
              <a:t>организират</a:t>
            </a:r>
            <a:r>
              <a:rPr lang="ru-RU" dirty="0"/>
              <a:t> </a:t>
            </a:r>
            <a:r>
              <a:rPr lang="ru-RU" dirty="0" err="1"/>
              <a:t>по-добре</a:t>
            </a:r>
            <a:r>
              <a:rPr lang="ru-RU" dirty="0"/>
              <a:t>.</a:t>
            </a:r>
          </a:p>
          <a:p>
            <a:r>
              <a:rPr lang="ru-RU" dirty="0" err="1"/>
              <a:t>Използването</a:t>
            </a:r>
            <a:r>
              <a:rPr lang="ru-RU" dirty="0"/>
              <a:t> на </a:t>
            </a:r>
            <a:r>
              <a:rPr lang="ru-RU" dirty="0" err="1"/>
              <a:t>списъци</a:t>
            </a:r>
            <a:r>
              <a:rPr lang="ru-RU" dirty="0"/>
              <a:t> (</a:t>
            </a:r>
            <a:r>
              <a:rPr lang="ru-RU" dirty="0" err="1"/>
              <a:t>bullet</a:t>
            </a:r>
            <a:r>
              <a:rPr lang="ru-RU" dirty="0"/>
              <a:t> </a:t>
            </a:r>
            <a:r>
              <a:rPr lang="ru-RU" dirty="0" err="1"/>
              <a:t>points</a:t>
            </a:r>
            <a:r>
              <a:rPr lang="ru-RU" dirty="0"/>
              <a:t>) за </a:t>
            </a:r>
            <a:r>
              <a:rPr lang="ru-RU" dirty="0" err="1"/>
              <a:t>критериите</a:t>
            </a:r>
            <a:r>
              <a:rPr lang="ru-RU" dirty="0"/>
              <a:t> за оценка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повишава</a:t>
            </a:r>
            <a:r>
              <a:rPr lang="ru-RU" dirty="0"/>
              <a:t> </a:t>
            </a:r>
            <a:r>
              <a:rPr lang="ru-RU" dirty="0" err="1"/>
              <a:t>яснотата</a:t>
            </a:r>
            <a:r>
              <a:rPr lang="ru-RU" dirty="0"/>
              <a:t>.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78A54-6F09-18E4-5DBD-325411275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9E760-1591-45BC-64A9-253FCA27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43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99A3C-A3BA-2002-05CA-3334D6A1A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6104"/>
          </a:xfrm>
        </p:spPr>
        <p:txBody>
          <a:bodyPr/>
          <a:lstStyle/>
          <a:p>
            <a:r>
              <a:rPr lang="bg-BG" dirty="0"/>
              <a:t>Подходи при оценяване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3E2DE-65D1-AB7C-E787-33590E890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00617"/>
            <a:ext cx="5181600" cy="487634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/>
              <a:t>Осигурете</a:t>
            </a:r>
            <a:r>
              <a:rPr lang="ru-RU" b="1" dirty="0"/>
              <a:t> </a:t>
            </a:r>
            <a:r>
              <a:rPr lang="ru-RU" b="1" dirty="0" err="1"/>
              <a:t>допълнително</a:t>
            </a:r>
            <a:r>
              <a:rPr lang="ru-RU" b="1" dirty="0"/>
              <a:t> </a:t>
            </a:r>
            <a:r>
              <a:rPr lang="ru-RU" b="1" dirty="0" err="1"/>
              <a:t>време</a:t>
            </a:r>
            <a:r>
              <a:rPr lang="ru-RU" b="1" dirty="0"/>
              <a:t>: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една</a:t>
            </a:r>
            <a:r>
              <a:rPr lang="ru-RU" dirty="0"/>
              <a:t> от най-</a:t>
            </a:r>
            <a:r>
              <a:rPr lang="ru-RU" dirty="0" err="1"/>
              <a:t>важните</a:t>
            </a:r>
            <a:r>
              <a:rPr lang="ru-RU" dirty="0"/>
              <a:t> и </a:t>
            </a:r>
            <a:r>
              <a:rPr lang="ru-RU" dirty="0" err="1"/>
              <a:t>ефективни</a:t>
            </a:r>
            <a:r>
              <a:rPr lang="ru-RU" dirty="0"/>
              <a:t> адаптации. </a:t>
            </a:r>
            <a:r>
              <a:rPr lang="ru-RU" dirty="0" err="1"/>
              <a:t>Предоставянето</a:t>
            </a:r>
            <a:r>
              <a:rPr lang="ru-RU" dirty="0"/>
              <a:t> на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изпити</a:t>
            </a:r>
            <a:r>
              <a:rPr lang="ru-RU" dirty="0"/>
              <a:t> </a:t>
            </a:r>
            <a:r>
              <a:rPr lang="ru-RU" dirty="0" err="1"/>
              <a:t>пряко</a:t>
            </a:r>
            <a:r>
              <a:rPr lang="ru-RU" dirty="0"/>
              <a:t> </a:t>
            </a:r>
            <a:r>
              <a:rPr lang="ru-RU" dirty="0" err="1"/>
              <a:t>компенсира</a:t>
            </a:r>
            <a:r>
              <a:rPr lang="ru-RU" dirty="0"/>
              <a:t> </a:t>
            </a:r>
            <a:r>
              <a:rPr lang="ru-RU" dirty="0" err="1"/>
              <a:t>бавния</a:t>
            </a:r>
            <a:r>
              <a:rPr lang="ru-RU" dirty="0"/>
              <a:t> темп на </a:t>
            </a:r>
            <a:r>
              <a:rPr lang="ru-RU" dirty="0" err="1"/>
              <a:t>четене</a:t>
            </a:r>
            <a:r>
              <a:rPr lang="ru-RU" dirty="0"/>
              <a:t> и </a:t>
            </a:r>
            <a:r>
              <a:rPr lang="ru-RU" dirty="0" err="1"/>
              <a:t>писане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на студента да се </a:t>
            </a:r>
            <a:r>
              <a:rPr lang="ru-RU" dirty="0" err="1"/>
              <a:t>фокусира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съдържанието</a:t>
            </a:r>
            <a:r>
              <a:rPr lang="ru-RU" dirty="0"/>
              <a:t>, а не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борбата</a:t>
            </a:r>
            <a:r>
              <a:rPr lang="ru-RU" dirty="0"/>
              <a:t> с </a:t>
            </a:r>
            <a:r>
              <a:rPr lang="ru-RU" dirty="0" err="1"/>
              <a:t>времето</a:t>
            </a:r>
            <a:r>
              <a:rPr lang="ru-RU" dirty="0"/>
              <a:t>.</a:t>
            </a:r>
          </a:p>
          <a:p>
            <a:r>
              <a:rPr lang="ru-RU" b="1" dirty="0" err="1"/>
              <a:t>Разгледайте</a:t>
            </a:r>
            <a:r>
              <a:rPr lang="ru-RU" b="1" dirty="0"/>
              <a:t> </a:t>
            </a:r>
            <a:r>
              <a:rPr lang="ru-RU" b="1" dirty="0" err="1"/>
              <a:t>алтернативни</a:t>
            </a:r>
            <a:r>
              <a:rPr lang="ru-RU" b="1" dirty="0"/>
              <a:t> </a:t>
            </a:r>
            <a:r>
              <a:rPr lang="ru-RU" b="1" dirty="0" err="1"/>
              <a:t>форми</a:t>
            </a:r>
            <a:r>
              <a:rPr lang="ru-RU" b="1" dirty="0"/>
              <a:t> на </a:t>
            </a:r>
            <a:r>
              <a:rPr lang="ru-RU" b="1" dirty="0" err="1"/>
              <a:t>изпитване</a:t>
            </a:r>
            <a:r>
              <a:rPr lang="ru-RU" b="1" dirty="0"/>
              <a:t>: </a:t>
            </a:r>
            <a:r>
              <a:rPr lang="ru-RU" dirty="0" err="1"/>
              <a:t>Когато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, </a:t>
            </a:r>
            <a:r>
              <a:rPr lang="ru-RU" dirty="0" err="1"/>
              <a:t>предложете</a:t>
            </a:r>
            <a:r>
              <a:rPr lang="ru-RU" dirty="0"/>
              <a:t> </a:t>
            </a:r>
            <a:r>
              <a:rPr lang="ru-RU" dirty="0" err="1"/>
              <a:t>алтернативи</a:t>
            </a:r>
            <a:r>
              <a:rPr lang="ru-RU" dirty="0"/>
              <a:t> на </a:t>
            </a:r>
            <a:r>
              <a:rPr lang="ru-RU" dirty="0" err="1"/>
              <a:t>традиционния</a:t>
            </a:r>
            <a:r>
              <a:rPr lang="ru-RU" dirty="0"/>
              <a:t> </a:t>
            </a:r>
            <a:r>
              <a:rPr lang="ru-RU" dirty="0" err="1"/>
              <a:t>писмен</a:t>
            </a:r>
            <a:r>
              <a:rPr lang="ru-RU" dirty="0"/>
              <a:t> </a:t>
            </a:r>
            <a:r>
              <a:rPr lang="ru-RU" dirty="0" err="1"/>
              <a:t>изпит</a:t>
            </a:r>
            <a:r>
              <a:rPr lang="ru-RU" dirty="0"/>
              <a:t>. </a:t>
            </a:r>
            <a:r>
              <a:rPr lang="ru-RU" dirty="0" err="1"/>
              <a:t>Устните</a:t>
            </a:r>
            <a:r>
              <a:rPr lang="ru-RU" dirty="0"/>
              <a:t> </a:t>
            </a:r>
            <a:r>
              <a:rPr lang="ru-RU" dirty="0" err="1"/>
              <a:t>изпити</a:t>
            </a:r>
            <a:r>
              <a:rPr lang="ru-RU" dirty="0"/>
              <a:t>, </a:t>
            </a:r>
            <a:r>
              <a:rPr lang="ru-RU" dirty="0" err="1"/>
              <a:t>проектите</a:t>
            </a:r>
            <a:r>
              <a:rPr lang="ru-RU" dirty="0"/>
              <a:t> или </a:t>
            </a:r>
            <a:r>
              <a:rPr lang="ru-RU" dirty="0" err="1"/>
              <a:t>презентациите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отлични</a:t>
            </a:r>
            <a:r>
              <a:rPr lang="ru-RU" dirty="0"/>
              <a:t> начини </a:t>
            </a:r>
            <a:r>
              <a:rPr lang="ru-RU" dirty="0" err="1"/>
              <a:t>студентите</a:t>
            </a:r>
            <a:r>
              <a:rPr lang="ru-RU" dirty="0"/>
              <a:t> да </a:t>
            </a:r>
            <a:r>
              <a:rPr lang="ru-RU" dirty="0" err="1"/>
              <a:t>демонстрират</a:t>
            </a:r>
            <a:r>
              <a:rPr lang="ru-RU" dirty="0"/>
              <a:t> </a:t>
            </a:r>
            <a:r>
              <a:rPr lang="ru-RU" dirty="0" err="1"/>
              <a:t>задълбочени</a:t>
            </a:r>
            <a:r>
              <a:rPr lang="ru-RU" dirty="0"/>
              <a:t> знания, </a:t>
            </a:r>
            <a:r>
              <a:rPr lang="ru-RU" dirty="0" err="1"/>
              <a:t>заобикаляйки</a:t>
            </a:r>
            <a:r>
              <a:rPr lang="ru-RU" dirty="0"/>
              <a:t> </a:t>
            </a:r>
            <a:r>
              <a:rPr lang="ru-RU" dirty="0" err="1"/>
              <a:t>механичните</a:t>
            </a:r>
            <a:r>
              <a:rPr lang="ru-RU" dirty="0"/>
              <a:t> трудности на </a:t>
            </a:r>
            <a:r>
              <a:rPr lang="ru-RU" dirty="0" err="1"/>
              <a:t>писането</a:t>
            </a:r>
            <a:r>
              <a:rPr lang="ru-RU" dirty="0"/>
              <a:t>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2B305-6183-2FD0-E627-097BBF486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00617"/>
            <a:ext cx="5181600" cy="4876346"/>
          </a:xfrm>
        </p:spPr>
        <p:txBody>
          <a:bodyPr>
            <a:normAutofit fontScale="77500" lnSpcReduction="20000"/>
          </a:bodyPr>
          <a:lstStyle/>
          <a:p>
            <a:r>
              <a:rPr lang="bg-BG" b="1" dirty="0"/>
              <a:t>Подсигурете работа на компютър </a:t>
            </a:r>
            <a:r>
              <a:rPr lang="bg-BG" dirty="0"/>
              <a:t>(при решаване на тестове) и избягвайте ръкописното писане.</a:t>
            </a:r>
          </a:p>
          <a:p>
            <a:r>
              <a:rPr lang="bg-BG" b="1" dirty="0"/>
              <a:t>Не намалявайте оценката заради пунктуация и правопис</a:t>
            </a:r>
            <a:r>
              <a:rPr lang="bg-BG" dirty="0"/>
              <a:t>.</a:t>
            </a:r>
          </a:p>
          <a:p>
            <a:r>
              <a:rPr lang="ru-RU" sz="2900" b="1" dirty="0" err="1"/>
              <a:t>Фокусирайте</a:t>
            </a:r>
            <a:r>
              <a:rPr lang="ru-RU" sz="2900" b="1" dirty="0"/>
              <a:t> </a:t>
            </a:r>
            <a:r>
              <a:rPr lang="ru-RU" sz="2900" b="1" dirty="0" err="1"/>
              <a:t>оценката</a:t>
            </a:r>
            <a:r>
              <a:rPr lang="ru-RU" sz="2900" b="1" dirty="0"/>
              <a:t> </a:t>
            </a:r>
            <a:r>
              <a:rPr lang="ru-RU" sz="2900" b="1" dirty="0" err="1"/>
              <a:t>върху</a:t>
            </a:r>
            <a:r>
              <a:rPr lang="ru-RU" sz="2900" b="1" dirty="0"/>
              <a:t> </a:t>
            </a:r>
            <a:r>
              <a:rPr lang="ru-RU" sz="2900" b="1" dirty="0" err="1"/>
              <a:t>съдържанието</a:t>
            </a:r>
            <a:r>
              <a:rPr lang="ru-RU" sz="2900" b="1" dirty="0"/>
              <a:t>: </a:t>
            </a:r>
            <a:r>
              <a:rPr lang="ru-RU" sz="2900" dirty="0"/>
              <a:t>При </a:t>
            </a:r>
            <a:r>
              <a:rPr lang="ru-RU" sz="2900" dirty="0" err="1"/>
              <a:t>оценяване</a:t>
            </a:r>
            <a:r>
              <a:rPr lang="ru-RU" sz="2900" dirty="0"/>
              <a:t> на </a:t>
            </a:r>
            <a:r>
              <a:rPr lang="ru-RU" sz="2900" dirty="0" err="1"/>
              <a:t>писмени</a:t>
            </a:r>
            <a:r>
              <a:rPr lang="ru-RU" sz="2900" dirty="0"/>
              <a:t> </a:t>
            </a:r>
            <a:r>
              <a:rPr lang="ru-RU" sz="2900" dirty="0" err="1"/>
              <a:t>работи</a:t>
            </a:r>
            <a:r>
              <a:rPr lang="ru-RU" sz="2900" dirty="0"/>
              <a:t> да се </a:t>
            </a:r>
            <a:r>
              <a:rPr lang="ru-RU" sz="2900" dirty="0" err="1"/>
              <a:t>даде</a:t>
            </a:r>
            <a:r>
              <a:rPr lang="ru-RU" sz="2900" dirty="0"/>
              <a:t> приоритет на </a:t>
            </a:r>
            <a:r>
              <a:rPr lang="ru-RU" sz="2900" dirty="0" err="1"/>
              <a:t>съдържанието</a:t>
            </a:r>
            <a:r>
              <a:rPr lang="ru-RU" sz="2900" dirty="0"/>
              <a:t>, </a:t>
            </a:r>
            <a:r>
              <a:rPr lang="ru-RU" sz="2900" dirty="0" err="1"/>
              <a:t>аргументацията</a:t>
            </a:r>
            <a:r>
              <a:rPr lang="ru-RU" sz="2900" dirty="0"/>
              <a:t> и </a:t>
            </a:r>
            <a:r>
              <a:rPr lang="ru-RU" sz="2900" dirty="0" err="1"/>
              <a:t>критичното</a:t>
            </a:r>
            <a:r>
              <a:rPr lang="ru-RU" sz="2900" dirty="0"/>
              <a:t> </a:t>
            </a:r>
            <a:r>
              <a:rPr lang="ru-RU" sz="2900" dirty="0" err="1"/>
              <a:t>мислене</a:t>
            </a:r>
            <a:r>
              <a:rPr lang="ru-RU" sz="2900" dirty="0"/>
              <a:t> </a:t>
            </a:r>
            <a:r>
              <a:rPr lang="ru-RU" sz="2900" dirty="0" err="1"/>
              <a:t>като</a:t>
            </a:r>
            <a:r>
              <a:rPr lang="ru-RU" sz="2900" dirty="0"/>
              <a:t> те да носят 85-90% от </a:t>
            </a:r>
            <a:r>
              <a:rPr lang="ru-RU" sz="2900" dirty="0" err="1"/>
              <a:t>тежестта</a:t>
            </a:r>
            <a:r>
              <a:rPr lang="ru-RU" sz="2900" dirty="0"/>
              <a:t> на </a:t>
            </a:r>
            <a:r>
              <a:rPr lang="ru-RU" sz="2900" dirty="0" err="1"/>
              <a:t>оценката</a:t>
            </a:r>
            <a:r>
              <a:rPr lang="ru-RU" sz="2900" dirty="0"/>
              <a:t>, </a:t>
            </a:r>
            <a:r>
              <a:rPr lang="ru-RU" sz="2900" dirty="0" err="1"/>
              <a:t>докато</a:t>
            </a:r>
            <a:r>
              <a:rPr lang="ru-RU" sz="2900" dirty="0"/>
              <a:t> „</a:t>
            </a:r>
            <a:r>
              <a:rPr lang="ru-RU" sz="2900" dirty="0" err="1"/>
              <a:t>правопис</a:t>
            </a:r>
            <a:r>
              <a:rPr lang="ru-RU" sz="2900" dirty="0"/>
              <a:t> и пунктуация“ да </a:t>
            </a:r>
            <a:r>
              <a:rPr lang="ru-RU" sz="2900" dirty="0" err="1"/>
              <a:t>са</a:t>
            </a:r>
            <a:r>
              <a:rPr lang="ru-RU" sz="2900" dirty="0"/>
              <a:t> </a:t>
            </a:r>
            <a:r>
              <a:rPr lang="ru-RU" sz="2900" dirty="0" err="1"/>
              <a:t>сведени</a:t>
            </a:r>
            <a:r>
              <a:rPr lang="ru-RU" sz="2900" dirty="0"/>
              <a:t> до 10-15% за </a:t>
            </a:r>
            <a:r>
              <a:rPr lang="ru-RU" sz="2900" dirty="0" err="1"/>
              <a:t>студенти</a:t>
            </a:r>
            <a:r>
              <a:rPr lang="ru-RU" sz="2900" dirty="0"/>
              <a:t> с </a:t>
            </a:r>
            <a:r>
              <a:rPr lang="ru-RU" sz="2900" dirty="0" err="1"/>
              <a:t>документирана</a:t>
            </a:r>
            <a:r>
              <a:rPr lang="ru-RU" sz="2900" dirty="0"/>
              <a:t> дислексия.</a:t>
            </a:r>
            <a:endParaRPr lang="en-GB" sz="29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EE9F2-BFCD-163A-C1FF-AF0FEF14E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E851C-F2F3-6241-523D-B1810556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848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2647D-1527-D2DF-C79F-E94DFFFF2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47846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/>
              <a:t>Подкрепата</a:t>
            </a:r>
            <a:r>
              <a:rPr lang="ru-RU" sz="2800" dirty="0"/>
              <a:t> за </a:t>
            </a:r>
            <a:r>
              <a:rPr lang="ru-RU" sz="2800" dirty="0" err="1"/>
              <a:t>студенти</a:t>
            </a:r>
            <a:r>
              <a:rPr lang="ru-RU" sz="2800" dirty="0"/>
              <a:t> с дислексия не </a:t>
            </a:r>
            <a:r>
              <a:rPr lang="ru-RU" sz="2800" dirty="0" err="1"/>
              <a:t>изисква</a:t>
            </a:r>
            <a:r>
              <a:rPr lang="ru-RU" sz="2800" dirty="0"/>
              <a:t> </a:t>
            </a:r>
            <a:r>
              <a:rPr lang="ru-RU" sz="2800" dirty="0" err="1"/>
              <a:t>коренна</a:t>
            </a:r>
            <a:r>
              <a:rPr lang="ru-RU" sz="2800" dirty="0"/>
              <a:t> </a:t>
            </a:r>
            <a:r>
              <a:rPr lang="ru-RU" sz="2800" dirty="0" err="1"/>
              <a:t>промяна</a:t>
            </a:r>
            <a:r>
              <a:rPr lang="ru-RU" sz="2800" dirty="0"/>
              <a:t> в </a:t>
            </a:r>
            <a:r>
              <a:rPr lang="ru-RU" sz="2800" dirty="0" err="1"/>
              <a:t>преподаването</a:t>
            </a:r>
            <a:r>
              <a:rPr lang="ru-RU" sz="2800" dirty="0"/>
              <a:t>, а </a:t>
            </a:r>
            <a:r>
              <a:rPr lang="ru-RU" sz="2800" dirty="0" err="1"/>
              <a:t>по-скоро</a:t>
            </a:r>
            <a:r>
              <a:rPr lang="ru-RU" sz="2800" dirty="0"/>
              <a:t> </a:t>
            </a:r>
            <a:r>
              <a:rPr lang="ru-RU" sz="2800" dirty="0" err="1"/>
              <a:t>гъвкавост</a:t>
            </a:r>
            <a:r>
              <a:rPr lang="ru-RU" sz="2800" dirty="0"/>
              <a:t> и </a:t>
            </a:r>
            <a:r>
              <a:rPr lang="ru-RU" sz="2800" dirty="0" err="1"/>
              <a:t>разбиране</a:t>
            </a:r>
            <a:r>
              <a:rPr lang="ru-RU" sz="2800" dirty="0"/>
              <a:t>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err="1"/>
              <a:t>Прилагайки</a:t>
            </a:r>
            <a:r>
              <a:rPr lang="ru-RU" sz="2800" dirty="0"/>
              <a:t> </a:t>
            </a:r>
            <a:r>
              <a:rPr lang="ru-RU" sz="2800" dirty="0" err="1"/>
              <a:t>тези</a:t>
            </a:r>
            <a:r>
              <a:rPr lang="ru-RU" sz="2800" dirty="0"/>
              <a:t> </a:t>
            </a:r>
            <a:r>
              <a:rPr lang="ru-RU" sz="2800" dirty="0" err="1"/>
              <a:t>основани</a:t>
            </a:r>
            <a:r>
              <a:rPr lang="ru-RU" sz="2800" dirty="0"/>
              <a:t> на </a:t>
            </a:r>
            <a:r>
              <a:rPr lang="ru-RU" sz="2800" dirty="0" err="1"/>
              <a:t>разбиране</a:t>
            </a:r>
            <a:r>
              <a:rPr lang="ru-RU" sz="2800" dirty="0"/>
              <a:t> подходи, </a:t>
            </a:r>
            <a:r>
              <a:rPr lang="ru-RU" sz="2800" dirty="0" err="1"/>
              <a:t>ние</a:t>
            </a:r>
            <a:r>
              <a:rPr lang="ru-RU" sz="2800" dirty="0"/>
              <a:t> не просто правим </a:t>
            </a:r>
            <a:r>
              <a:rPr lang="ru-RU" sz="2800" dirty="0" err="1"/>
              <a:t>компромис</a:t>
            </a:r>
            <a:r>
              <a:rPr lang="ru-RU" sz="2800" dirty="0"/>
              <a:t>, а </a:t>
            </a:r>
            <a:r>
              <a:rPr lang="ru-RU" sz="2800" dirty="0" err="1"/>
              <a:t>създаваме</a:t>
            </a:r>
            <a:r>
              <a:rPr lang="ru-RU" sz="2800" dirty="0"/>
              <a:t> академична среда, </a:t>
            </a:r>
            <a:r>
              <a:rPr lang="ru-RU" sz="2800" dirty="0" err="1"/>
              <a:t>която</a:t>
            </a:r>
            <a:r>
              <a:rPr lang="ru-RU" sz="2800" dirty="0"/>
              <a:t> </a:t>
            </a:r>
            <a:r>
              <a:rPr lang="ru-RU" sz="2800" dirty="0" err="1"/>
              <a:t>позволява</a:t>
            </a:r>
            <a:r>
              <a:rPr lang="ru-RU" sz="2800" dirty="0"/>
              <a:t> на </a:t>
            </a:r>
            <a:r>
              <a:rPr lang="ru-RU" sz="2800" dirty="0" err="1"/>
              <a:t>тези</a:t>
            </a:r>
            <a:r>
              <a:rPr lang="ru-RU" sz="2800" dirty="0"/>
              <a:t> </a:t>
            </a:r>
            <a:r>
              <a:rPr lang="ru-RU" sz="2800" dirty="0" err="1"/>
              <a:t>талантливи</a:t>
            </a:r>
            <a:r>
              <a:rPr lang="ru-RU" sz="2800" dirty="0"/>
              <a:t> и </a:t>
            </a:r>
            <a:r>
              <a:rPr lang="ru-RU" sz="2800" dirty="0" err="1"/>
              <a:t>способни</a:t>
            </a:r>
            <a:r>
              <a:rPr lang="ru-RU" sz="2800" dirty="0"/>
              <a:t> </a:t>
            </a:r>
            <a:r>
              <a:rPr lang="ru-RU" sz="2800" dirty="0" err="1"/>
              <a:t>студенти</a:t>
            </a:r>
            <a:r>
              <a:rPr lang="ru-RU" sz="2800" dirty="0"/>
              <a:t> да </a:t>
            </a:r>
            <a:r>
              <a:rPr lang="ru-RU" sz="2800" dirty="0" err="1"/>
              <a:t>демонстрират</a:t>
            </a:r>
            <a:r>
              <a:rPr lang="ru-RU" sz="2800" dirty="0"/>
              <a:t> </a:t>
            </a:r>
            <a:r>
              <a:rPr lang="ru-RU" sz="2800" dirty="0" err="1"/>
              <a:t>знанията</a:t>
            </a:r>
            <a:r>
              <a:rPr lang="ru-RU" sz="2800" dirty="0"/>
              <a:t> си и да </a:t>
            </a:r>
            <a:r>
              <a:rPr lang="ru-RU" sz="2800" dirty="0" err="1"/>
              <a:t>реализират</a:t>
            </a:r>
            <a:r>
              <a:rPr lang="ru-RU" sz="2800" dirty="0"/>
              <a:t> своя </a:t>
            </a:r>
            <a:r>
              <a:rPr lang="ru-RU" sz="2800" dirty="0" err="1"/>
              <a:t>пълен</a:t>
            </a:r>
            <a:r>
              <a:rPr lang="ru-RU" sz="2800" dirty="0"/>
              <a:t> потенциал.</a:t>
            </a: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B46F5-B909-E0CE-12B1-7D6723E1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Дислексията като феномен, Екатерина Тодорова, 26.11.2025, 14:40-16:10, ЦОР, НБУ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E0AE5-CEE1-A16C-CFA7-749D4F99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7A58-EE8A-42F7-AA7E-5E12B9C25ED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162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1961</Words>
  <Application>Microsoft Office PowerPoint</Application>
  <PresentationFormat>Widescreen</PresentationFormat>
  <Paragraphs>148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Wingdings</vt:lpstr>
      <vt:lpstr>Office Theme</vt:lpstr>
      <vt:lpstr>Document</vt:lpstr>
      <vt:lpstr>Дислексията като феномен</vt:lpstr>
      <vt:lpstr>Дислексия – митове и реалност</vt:lpstr>
      <vt:lpstr>Определение</vt:lpstr>
      <vt:lpstr>Факти</vt:lpstr>
      <vt:lpstr>Основен диагностичен критерий</vt:lpstr>
      <vt:lpstr>Когнитивният профил: Какво се случва под повърхността?</vt:lpstr>
      <vt:lpstr>PowerPoint Presentation</vt:lpstr>
      <vt:lpstr>Когнитивен профил</vt:lpstr>
      <vt:lpstr>Прояви в академичната среда Специфични трудности при студентите</vt:lpstr>
      <vt:lpstr>Предизвикателства при четене (декодиране)</vt:lpstr>
      <vt:lpstr>Предизвикателства при писане (кодиране)</vt:lpstr>
      <vt:lpstr>Влияние върху други академични дейности</vt:lpstr>
      <vt:lpstr>Силни страни и уникални способности</vt:lpstr>
      <vt:lpstr>Отлично разбиране при четене </vt:lpstr>
      <vt:lpstr>Високо развита устна реч </vt:lpstr>
      <vt:lpstr>Силни страни в математическото мислене </vt:lpstr>
      <vt:lpstr>Креативност и нестандартно мислене </vt:lpstr>
      <vt:lpstr>Практически насоки за преподаване и оценяване</vt:lpstr>
      <vt:lpstr>Стратегии в преподаването</vt:lpstr>
      <vt:lpstr>Подходи при оценяване</vt:lpstr>
      <vt:lpstr>Подкрепата за студенти с дислексия не изисква коренна промяна в преподаването, а по-скоро гъвкавост и разбиране.  Прилагайки тези основани на разбиране подходи, ние не просто правим компромис, а създаваме академична среда, която позволява на тези талантливи и способни студенти да демонстрират знанията си и да реализират своя пълен потенциал.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Дислексията като феномен</dc:title>
  <dc:creator>Ekaterina Todorova</dc:creator>
  <cp:lastModifiedBy>Antoniya Hadjiiska</cp:lastModifiedBy>
  <cp:revision>2</cp:revision>
  <dcterms:created xsi:type="dcterms:W3CDTF">2025-11-24T08:05:24Z</dcterms:created>
  <dcterms:modified xsi:type="dcterms:W3CDTF">2025-11-27T10:10:28Z</dcterms:modified>
</cp:coreProperties>
</file>